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72" r:id="rId1"/>
  </p:sldMasterIdLst>
  <p:notesMasterIdLst>
    <p:notesMasterId r:id="rId19"/>
  </p:notesMasterIdLst>
  <p:sldIdLst>
    <p:sldId id="258" r:id="rId2"/>
    <p:sldId id="298" r:id="rId3"/>
    <p:sldId id="297" r:id="rId4"/>
    <p:sldId id="322" r:id="rId5"/>
    <p:sldId id="324" r:id="rId6"/>
    <p:sldId id="330" r:id="rId7"/>
    <p:sldId id="326" r:id="rId8"/>
    <p:sldId id="320" r:id="rId9"/>
    <p:sldId id="325" r:id="rId10"/>
    <p:sldId id="319" r:id="rId11"/>
    <p:sldId id="289" r:id="rId12"/>
    <p:sldId id="286" r:id="rId13"/>
    <p:sldId id="291" r:id="rId14"/>
    <p:sldId id="267" r:id="rId15"/>
    <p:sldId id="321" r:id="rId16"/>
    <p:sldId id="329" r:id="rId17"/>
    <p:sldId id="328" r:id="rId18"/>
  </p:sldIdLst>
  <p:sldSz cx="9144000" cy="5143500" type="screen16x9"/>
  <p:notesSz cx="6858000" cy="9144000"/>
  <p:embeddedFontLst>
    <p:embeddedFont>
      <p:font typeface="Aero Matics" panose="020B0603060101010101" pitchFamily="34" charset="0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6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pos="288" userDrawn="1">
          <p15:clr>
            <a:srgbClr val="A4A3A4"/>
          </p15:clr>
        </p15:guide>
        <p15:guide id="4" pos="547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DCDC"/>
    <a:srgbClr val="404048"/>
    <a:srgbClr val="339933"/>
    <a:srgbClr val="CC3300"/>
    <a:srgbClr val="FF3300"/>
    <a:srgbClr val="009999"/>
    <a:srgbClr val="A50021"/>
    <a:srgbClr val="339966"/>
    <a:srgbClr val="00CC66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6" autoAdjust="0"/>
    <p:restoredTop sz="96000" autoAdjust="0"/>
  </p:normalViewPr>
  <p:slideViewPr>
    <p:cSldViewPr>
      <p:cViewPr varScale="1">
        <p:scale>
          <a:sx n="159" d="100"/>
          <a:sy n="159" d="100"/>
        </p:scale>
        <p:origin x="156" y="162"/>
      </p:cViewPr>
      <p:guideLst>
        <p:guide orient="horz" pos="1756"/>
        <p:guide pos="2880"/>
        <p:guide pos="288"/>
        <p:guide pos="547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4A4342-EB57-4EED-BA1C-20BF9BA15687}" type="datetimeFigureOut">
              <a:rPr lang="en-GB" smtClean="0"/>
              <a:pPr/>
              <a:t>02/10/2019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E2E355-7C00-4627-AA20-4CA14526369B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Today I am going to be talking about the challenges of multi-legged robots, and what you need to think about if building one yourself for entry into </a:t>
            </a:r>
            <a:r>
              <a:rPr lang="en-GB" dirty="0" err="1"/>
              <a:t>PiWars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2E355-7C00-4627-AA20-4CA14526369B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9372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When you think of a walker, chances are robots like these come to mind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Seeing these may give the impression that these robots are hard for the average maker to build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Today I would like to show you that is not the case!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First let me give you a bit of background of how I got in to walking robots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2E355-7C00-4627-AA20-4CA14526369B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2746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2E355-7C00-4627-AA20-4CA14526369B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911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2E355-7C00-4627-AA20-4CA14526369B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2568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2E355-7C00-4627-AA20-4CA14526369B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1737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2E355-7C00-4627-AA20-4CA14526369B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561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2E355-7C00-4627-AA20-4CA14526369B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987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>
            <a:lvl1pPr>
              <a:defRPr>
                <a:solidFill>
                  <a:srgbClr val="40404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404048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50505A"/>
              </a:buClr>
              <a:defRPr>
                <a:solidFill>
                  <a:srgbClr val="50505A"/>
                </a:solidFill>
              </a:defRPr>
            </a:lvl1pPr>
            <a:lvl2pPr>
              <a:defRPr>
                <a:solidFill>
                  <a:srgbClr val="50505A"/>
                </a:solidFill>
              </a:defRPr>
            </a:lvl2pPr>
            <a:lvl3pPr>
              <a:defRPr>
                <a:solidFill>
                  <a:srgbClr val="50505A"/>
                </a:solidFill>
              </a:defRPr>
            </a:lvl3pPr>
            <a:lvl4pPr>
              <a:buClr>
                <a:srgbClr val="50505A"/>
              </a:buClr>
              <a:defRPr>
                <a:solidFill>
                  <a:srgbClr val="50505A"/>
                </a:solidFill>
              </a:defRPr>
            </a:lvl4pPr>
            <a:lvl5pPr>
              <a:buClr>
                <a:srgbClr val="50505A"/>
              </a:buClr>
              <a:defRPr>
                <a:solidFill>
                  <a:srgbClr val="50505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6F028047-4EBA-4EB3-B306-7A8F86DB8E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11752" y="4948014"/>
            <a:ext cx="1043608" cy="1954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F8F8F8"/>
                </a:solidFill>
              </a:defRPr>
            </a:lvl1pPr>
          </a:lstStyle>
          <a:p>
            <a:r>
              <a:rPr lang="en-US"/>
              <a:t>05/10/2019</a:t>
            </a:r>
            <a:endParaRPr lang="en-GB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048A8E0D-A943-4A72-91AE-F7AC9FE783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1856" y="4948014"/>
            <a:ext cx="7056784" cy="1954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F8F8F8"/>
                </a:solidFill>
              </a:defRPr>
            </a:lvl1pPr>
          </a:lstStyle>
          <a:p>
            <a:r>
              <a:rPr lang="en-GB" dirty="0"/>
              <a:t>Will your next Pi Wars entry be a walker? The challenges of multi-legged robots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8BC94C89-F693-4F7D-ACCA-1A28B4493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88640" y="4948014"/>
            <a:ext cx="1043608" cy="1954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F8F8F8"/>
                </a:solidFill>
              </a:defRPr>
            </a:lvl1pPr>
          </a:lstStyle>
          <a:p>
            <a:fld id="{689EC906-C497-41B6-8FC7-B716E9973C4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43558"/>
            <a:ext cx="4038600" cy="3960440"/>
          </a:xfrm>
        </p:spPr>
        <p:txBody>
          <a:bodyPr>
            <a:normAutofit/>
          </a:bodyPr>
          <a:lstStyle>
            <a:lvl1pPr>
              <a:buClr>
                <a:srgbClr val="50505A"/>
              </a:buClr>
              <a:defRPr sz="2400"/>
            </a:lvl1pPr>
            <a:lvl2pPr>
              <a:defRPr sz="2000">
                <a:solidFill>
                  <a:srgbClr val="50505A"/>
                </a:solidFill>
              </a:defRPr>
            </a:lvl2pPr>
            <a:lvl3pPr>
              <a:defRPr sz="1800">
                <a:solidFill>
                  <a:srgbClr val="50505A"/>
                </a:solidFill>
              </a:defRPr>
            </a:lvl3pPr>
            <a:lvl4pPr>
              <a:defRPr sz="1600">
                <a:solidFill>
                  <a:srgbClr val="50505A"/>
                </a:solidFill>
              </a:defRPr>
            </a:lvl4pPr>
            <a:lvl5pPr>
              <a:defRPr sz="1600">
                <a:solidFill>
                  <a:srgbClr val="50505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43558"/>
            <a:ext cx="4038600" cy="396044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DB2DA7D9-21F1-47EF-9932-8FB3FD5ADB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1752" y="4948014"/>
            <a:ext cx="1043608" cy="1954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F8F8F8"/>
                </a:solidFill>
              </a:defRPr>
            </a:lvl1pPr>
          </a:lstStyle>
          <a:p>
            <a:r>
              <a:rPr lang="en-US"/>
              <a:t>05/10/2019</a:t>
            </a:r>
            <a:endParaRPr lang="en-GB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6D50807-EC42-4151-A49B-F4820A498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1856" y="4948014"/>
            <a:ext cx="7056784" cy="1954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F8F8F8"/>
                </a:solidFill>
              </a:defRPr>
            </a:lvl1pPr>
          </a:lstStyle>
          <a:p>
            <a:r>
              <a:rPr lang="en-GB" dirty="0"/>
              <a:t>Will your next Pi Wars entry be a walker? The challenges of multi-legged robots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41D3971-B537-484E-9AB2-434983CA0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88640" y="4948014"/>
            <a:ext cx="1043608" cy="1954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F8F8F8"/>
                </a:solidFill>
              </a:defRPr>
            </a:lvl1pPr>
          </a:lstStyle>
          <a:p>
            <a:fld id="{689EC906-C497-41B6-8FC7-B716E9973C4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84355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44" y="1347614"/>
            <a:ext cx="4040188" cy="3456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008" y="84355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008" y="1347614"/>
            <a:ext cx="4041775" cy="3456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7ACA9FDF-C137-4A90-B710-079327784E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1752" y="4948014"/>
            <a:ext cx="1043608" cy="1954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DCDCDC"/>
                </a:solidFill>
              </a:defRPr>
            </a:lvl1pPr>
          </a:lstStyle>
          <a:p>
            <a:r>
              <a:rPr lang="en-US" dirty="0"/>
              <a:t>05/10/2019</a:t>
            </a:r>
            <a:endParaRPr lang="en-GB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5E93B38-299C-4A98-92F6-DFC73C60E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31856" y="4948014"/>
            <a:ext cx="7056784" cy="1954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DCDCDC"/>
                </a:solidFill>
              </a:defRPr>
            </a:lvl1pPr>
          </a:lstStyle>
          <a:p>
            <a:r>
              <a:rPr lang="en-GB" dirty="0"/>
              <a:t>Will your next Pi Wars entry be a walker? The challenges of multi-legged robots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3D4B73FF-1E41-4F00-868F-B3DC6E5BF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88640" y="4948014"/>
            <a:ext cx="1043608" cy="1954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DCDCDC"/>
                </a:solidFill>
              </a:defRPr>
            </a:lvl1pPr>
          </a:lstStyle>
          <a:p>
            <a:fld id="{689EC906-C497-41B6-8FC7-B716E9973C4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7A793AA-6229-4992-AC89-C059B17F8A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11752" y="4948014"/>
            <a:ext cx="1043608" cy="1954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F8F8F8"/>
                </a:solidFill>
              </a:defRPr>
            </a:lvl1pPr>
          </a:lstStyle>
          <a:p>
            <a:r>
              <a:rPr lang="en-US"/>
              <a:t>05/10/2019</a:t>
            </a:r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C82E578-0D05-4CF6-9210-C32463A408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1856" y="4948014"/>
            <a:ext cx="7056784" cy="1954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F8F8F8"/>
                </a:solidFill>
              </a:defRPr>
            </a:lvl1pPr>
          </a:lstStyle>
          <a:p>
            <a:r>
              <a:rPr lang="en-GB" dirty="0"/>
              <a:t>Will your next Pi Wars entry be a walker? The challenges of multi-legged robots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3FCEEC0-8B8E-49FD-A46E-DCD5ECBA7F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88640" y="4948014"/>
            <a:ext cx="1043608" cy="1954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F8F8F8"/>
                </a:solidFill>
              </a:defRPr>
            </a:lvl1pPr>
          </a:lstStyle>
          <a:p>
            <a:fld id="{689EC906-C497-41B6-8FC7-B716E9973C4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1B60955-492F-4E33-90EC-73BC78E0A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11752" y="4948014"/>
            <a:ext cx="1043608" cy="1954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F8F8F8"/>
                </a:solidFill>
              </a:defRPr>
            </a:lvl1pPr>
          </a:lstStyle>
          <a:p>
            <a:r>
              <a:rPr lang="en-US"/>
              <a:t>05/10/2019</a:t>
            </a:r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7A0C30F-D52D-4BA1-9BC7-CD7DE8054E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1856" y="4948014"/>
            <a:ext cx="7056784" cy="1954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F8F8F8"/>
                </a:solidFill>
              </a:defRPr>
            </a:lvl1pPr>
          </a:lstStyle>
          <a:p>
            <a:r>
              <a:rPr lang="en-GB" dirty="0"/>
              <a:t>Will your next Pi Wars entry be a walker? The challenges of multi-legged robots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BD2B196-8845-4504-A778-033B125786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88640" y="4948014"/>
            <a:ext cx="1043608" cy="1954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F8F8F8"/>
                </a:solidFill>
              </a:defRPr>
            </a:lvl1pPr>
          </a:lstStyle>
          <a:p>
            <a:fld id="{689EC906-C497-41B6-8FC7-B716E9973C4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43558"/>
            <a:ext cx="5111750" cy="396044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843558"/>
            <a:ext cx="3008313" cy="396044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E12E7DB-9016-40BD-A09D-FA84B4E97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1752" y="4948014"/>
            <a:ext cx="1043608" cy="1954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F8F8F8"/>
                </a:solidFill>
              </a:defRPr>
            </a:lvl1pPr>
          </a:lstStyle>
          <a:p>
            <a:r>
              <a:rPr lang="en-US"/>
              <a:t>05/10/2019</a:t>
            </a:r>
            <a:endParaRPr lang="en-GB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084EF2A-81E6-4CA2-B257-A46E9619DD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1856" y="4948014"/>
            <a:ext cx="7056784" cy="1954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F8F8F8"/>
                </a:solidFill>
              </a:defRPr>
            </a:lvl1pPr>
          </a:lstStyle>
          <a:p>
            <a:r>
              <a:rPr lang="en-GB" dirty="0"/>
              <a:t>Will your next Pi Wars entry be a walker? The challenges of multi-legged robots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8310DD6-4833-4DD7-946C-9CBB1E1D35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88640" y="4948014"/>
            <a:ext cx="1043608" cy="1954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F8F8F8"/>
                </a:solidFill>
              </a:defRPr>
            </a:lvl1pPr>
          </a:lstStyle>
          <a:p>
            <a:fld id="{689EC906-C497-41B6-8FC7-B716E9973C4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43557"/>
            <a:ext cx="5486400" cy="33123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155926"/>
            <a:ext cx="5486400" cy="64807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032AC5F-EE62-4602-8067-ED8B11BD5B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1752" y="4948014"/>
            <a:ext cx="1043608" cy="1954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F8F8F8"/>
                </a:solidFill>
              </a:defRPr>
            </a:lvl1pPr>
          </a:lstStyle>
          <a:p>
            <a:r>
              <a:rPr lang="en-US"/>
              <a:t>05/10/2019</a:t>
            </a:r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E60DFD5-A00F-4EF2-BF8A-09EA09865A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1856" y="4948014"/>
            <a:ext cx="7056784" cy="1954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F8F8F8"/>
                </a:solidFill>
              </a:defRPr>
            </a:lvl1pPr>
          </a:lstStyle>
          <a:p>
            <a:r>
              <a:rPr lang="en-GB" dirty="0"/>
              <a:t>Will your next Pi Wars entry be a walker? The challenges of multi-legged robots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D04B44C-7359-452C-84D8-FAA53E596D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88640" y="4948014"/>
            <a:ext cx="1043608" cy="1954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F8F8F8"/>
                </a:solidFill>
              </a:defRPr>
            </a:lvl1pPr>
          </a:lstStyle>
          <a:p>
            <a:fld id="{689EC906-C497-41B6-8FC7-B716E9973C4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4948014"/>
            <a:ext cx="9144000" cy="195486"/>
          </a:xfrm>
          <a:prstGeom prst="rect">
            <a:avLst/>
          </a:prstGeom>
          <a:solidFill>
            <a:srgbClr val="4040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48014"/>
            <a:ext cx="1043608" cy="1954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F8F8F8"/>
                </a:solidFill>
              </a:defRPr>
            </a:lvl1pPr>
          </a:lstStyle>
          <a:p>
            <a:r>
              <a:rPr lang="en-US"/>
              <a:t>05/10/2019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43558"/>
            <a:ext cx="8229600" cy="3960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43608" y="4948014"/>
            <a:ext cx="7056784" cy="1954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F8F8F8"/>
                </a:solidFill>
              </a:defRPr>
            </a:lvl1pPr>
          </a:lstStyle>
          <a:p>
            <a:r>
              <a:rPr lang="en-GB" dirty="0"/>
              <a:t>Will your next Pi Wars entry be a walker? The challenges of multi-legged robots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00392" y="4948014"/>
            <a:ext cx="1043608" cy="1954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F8F8F8"/>
                </a:solidFill>
              </a:defRPr>
            </a:lvl1pPr>
          </a:lstStyle>
          <a:p>
            <a:fld id="{689EC906-C497-41B6-8FC7-B716E9973C4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730800"/>
          </a:xfrm>
          <a:prstGeom prst="rect">
            <a:avLst/>
          </a:prstGeom>
          <a:solidFill>
            <a:srgbClr val="505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1FACE4DB-8C41-4001-819F-D0F40116ADA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86298" y="103908"/>
            <a:ext cx="524268" cy="5242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077A32-17CF-4F0E-9B6E-114277BA866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34" y="103266"/>
            <a:ext cx="524268" cy="5242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</p:sldLayoutIdLst>
  <p:transition/>
  <p:hf hdr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rgbClr val="F8F8F8"/>
          </a:solidFill>
          <a:latin typeface="Aero Matics" panose="020B0603060101010101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404048"/>
        </a:buClr>
        <a:buFont typeface="Arial" pitchFamily="34" charset="0"/>
        <a:buChar char="•"/>
        <a:defRPr sz="2400" kern="1200">
          <a:solidFill>
            <a:srgbClr val="404048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404048"/>
        </a:buClr>
        <a:buFont typeface="Arial" pitchFamily="34" charset="0"/>
        <a:buChar char="–"/>
        <a:defRPr sz="2000" kern="1200">
          <a:solidFill>
            <a:srgbClr val="404048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404048"/>
        </a:buClr>
        <a:buFont typeface="Arial" pitchFamily="34" charset="0"/>
        <a:buChar char="•"/>
        <a:defRPr sz="1800" kern="1200">
          <a:solidFill>
            <a:srgbClr val="404048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404048"/>
        </a:buClr>
        <a:buFont typeface="Arial" pitchFamily="34" charset="0"/>
        <a:buChar char="–"/>
        <a:defRPr sz="1600" kern="1200">
          <a:solidFill>
            <a:srgbClr val="404048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404048"/>
        </a:buClr>
        <a:buFont typeface="Arial" pitchFamily="34" charset="0"/>
        <a:buChar char="»"/>
        <a:defRPr sz="1600" kern="1200">
          <a:solidFill>
            <a:srgbClr val="40404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4.mp4"/><Relationship Id="rId7" Type="http://schemas.openxmlformats.org/officeDocument/2006/relationships/image" Target="../media/image3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4.png"/><Relationship Id="rId4" Type="http://schemas.openxmlformats.org/officeDocument/2006/relationships/hyperlink" Target="https://github.com/ZodiusInfuser/TrueWalkSimulator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dafruit.com/product/1449" TargetMode="External"/><Relationship Id="rId13" Type="http://schemas.openxmlformats.org/officeDocument/2006/relationships/hyperlink" Target="https://tropical-labs.com/shop/mechaduino-0-2-servo/" TargetMode="External"/><Relationship Id="rId3" Type="http://schemas.openxmlformats.org/officeDocument/2006/relationships/hyperlink" Target="https://www.qimtek.co.uk/news/applied-measurements-submersible-load-cells-fitted-world-s-largest-all-terrain-hexapod" TargetMode="External"/><Relationship Id="rId7" Type="http://schemas.openxmlformats.org/officeDocument/2006/relationships/hyperlink" Target="http://www.modelshopleeds.co.uk/catalog/product_info.php?products_id=864" TargetMode="External"/><Relationship Id="rId12" Type="http://schemas.openxmlformats.org/officeDocument/2006/relationships/hyperlink" Target="http://www.lynxmotion.com/p-1126-lynxmotion-smart-servo-lss-motor-standard-st1.aspx" TargetMode="External"/><Relationship Id="rId2" Type="http://schemas.openxmlformats.org/officeDocument/2006/relationships/hyperlink" Target="https://www.businessinsider.com/boston-dynamics-spot-robot-dog-going-on-sale-this-year-2019-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mu.edu/news/stories/archives/2015/january/reconfigurable-modular-robots.html" TargetMode="External"/><Relationship Id="rId11" Type="http://schemas.openxmlformats.org/officeDocument/2006/relationships/hyperlink" Target="https://robosavvy.com/store/robotis-dynamixel-ax-12a.html" TargetMode="External"/><Relationship Id="rId5" Type="http://schemas.openxmlformats.org/officeDocument/2006/relationships/hyperlink" Target="https://scienceandtechnology.jpl.nasa.gov/research/research-topics-list/spacecraft-technologies/mobility-robotics" TargetMode="External"/><Relationship Id="rId10" Type="http://schemas.openxmlformats.org/officeDocument/2006/relationships/hyperlink" Target="https://www.robotshop.com/uk/lynxmotion-ssc-32u-usb-servo-controller.html" TargetMode="External"/><Relationship Id="rId4" Type="http://schemas.openxmlformats.org/officeDocument/2006/relationships/hyperlink" Target="https://spectrum.ieee.org/automaton/robotics/humanoids/humanoid-robots-rise" TargetMode="External"/><Relationship Id="rId9" Type="http://schemas.openxmlformats.org/officeDocument/2006/relationships/hyperlink" Target="https://www.sparkfun.com/products/14328" TargetMode="External"/><Relationship Id="rId14" Type="http://schemas.openxmlformats.org/officeDocument/2006/relationships/hyperlink" Target="https://odriverobotic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19F83EE-4C06-4F37-B919-8DFEE38B9F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7"/>
            <a:ext cx="9144000" cy="513976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D44ED64-7A75-40E5-8E3F-FC27730FD507}"/>
              </a:ext>
            </a:extLst>
          </p:cNvPr>
          <p:cNvSpPr/>
          <p:nvPr/>
        </p:nvSpPr>
        <p:spPr>
          <a:xfrm>
            <a:off x="0" y="-1"/>
            <a:ext cx="9144000" cy="5143501"/>
          </a:xfrm>
          <a:prstGeom prst="rect">
            <a:avLst/>
          </a:prstGeom>
          <a:solidFill>
            <a:srgbClr val="50505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66AD12-C534-475C-ADEE-E25978B6FF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1599" y="629396"/>
            <a:ext cx="7200800" cy="1654315"/>
          </a:xfrm>
        </p:spPr>
        <p:txBody>
          <a:bodyPr>
            <a:normAutofit/>
          </a:bodyPr>
          <a:lstStyle/>
          <a:p>
            <a:r>
              <a:rPr lang="en-GB" sz="4800" dirty="0">
                <a:solidFill>
                  <a:srgbClr val="F8F8F8"/>
                </a:solidFill>
              </a:rPr>
              <a:t>Will your next Pi Wars entry be a Walker?</a:t>
            </a:r>
            <a:endParaRPr lang="en-GB" dirty="0">
              <a:solidFill>
                <a:srgbClr val="F8F8F8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D4DCA2-59C2-4ACD-9A05-9BE8C55802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0114" y="3492938"/>
            <a:ext cx="7200800" cy="439466"/>
          </a:xfrm>
        </p:spPr>
        <p:txBody>
          <a:bodyPr>
            <a:normAutofit lnSpcReduction="10000"/>
          </a:bodyPr>
          <a:lstStyle/>
          <a:p>
            <a:r>
              <a:rPr lang="en-GB" dirty="0" err="1">
                <a:solidFill>
                  <a:srgbClr val="DCDCDC"/>
                </a:solidFill>
              </a:rPr>
              <a:t>Dr.</a:t>
            </a:r>
            <a:r>
              <a:rPr lang="en-GB" dirty="0">
                <a:solidFill>
                  <a:srgbClr val="DCDCDC"/>
                </a:solidFill>
              </a:rPr>
              <a:t> Christopher Parrott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C84C00F-B7A6-4223-B414-E4E2471864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06182" y="3997286"/>
            <a:ext cx="728663" cy="72866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3700A11-97B6-495A-A3D9-91EB31C4A93F}"/>
              </a:ext>
            </a:extLst>
          </p:cNvPr>
          <p:cNvSpPr txBox="1">
            <a:spLocks/>
          </p:cNvSpPr>
          <p:nvPr/>
        </p:nvSpPr>
        <p:spPr>
          <a:xfrm>
            <a:off x="970114" y="2343606"/>
            <a:ext cx="7200800" cy="567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50505A"/>
                </a:solidFill>
                <a:latin typeface="Aero Matics" panose="020B0603060101010101" pitchFamily="34" charset="0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F8F8F8"/>
                </a:solidFill>
              </a:rPr>
              <a:t>The challenges of multi-legged robots</a:t>
            </a:r>
            <a:endParaRPr lang="en-GB" sz="4000" dirty="0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5707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CAA90-DFAA-41B6-B09B-8663A4125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Walk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D9099-86F8-4729-908E-8064ABD8F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05/10/2019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56B155-42BE-4B12-8D3A-B96E433720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Will your next Pi Wars entry be a walker? The challenges of multi-legged robots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14594-DB24-4C2B-B447-52DF6D1FF5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9EC906-C497-41B6-8FC7-B716E9973C43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8FF784-E7A8-4FE2-9CE0-D8488D4ED2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8" y="843558"/>
            <a:ext cx="4186809" cy="4104456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spcAft>
                <a:spcPts val="1800"/>
              </a:spcAft>
              <a:buFont typeface="+mj-lt"/>
              <a:buAutoNum type="arabicPeriod"/>
            </a:pPr>
            <a:r>
              <a:rPr lang="en-GB" dirty="0">
                <a:solidFill>
                  <a:srgbClr val="404048"/>
                </a:solidFill>
              </a:rPr>
              <a:t>How to move each leg to touch a position in space</a:t>
            </a:r>
          </a:p>
          <a:p>
            <a:pPr marL="457200" indent="-457200">
              <a:lnSpc>
                <a:spcPct val="15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GB" dirty="0">
                <a:solidFill>
                  <a:srgbClr val="404048"/>
                </a:solidFill>
              </a:rPr>
              <a:t>How to move those positions in a way that creates walking</a:t>
            </a:r>
            <a:endParaRPr lang="en-GB" dirty="0"/>
          </a:p>
          <a:p>
            <a:r>
              <a:rPr lang="en-GB" dirty="0"/>
              <a:t>How to stay balanced </a:t>
            </a:r>
            <a:r>
              <a:rPr lang="en-GB" sz="1800" dirty="0"/>
              <a:t>(optional)</a:t>
            </a:r>
            <a:endParaRPr lang="en-GB" dirty="0"/>
          </a:p>
        </p:txBody>
      </p:sp>
      <p:pic>
        <p:nvPicPr>
          <p:cNvPr id="10" name="MiniQuadWalking">
            <a:hlinkClick r:id="" action="ppaction://media"/>
            <a:extLst>
              <a:ext uri="{FF2B5EF4-FFF2-40B4-BE49-F238E27FC236}">
                <a16:creationId xmlns:a16="http://schemas.microsoft.com/office/drawing/2014/main" id="{2B90D5DC-71A3-4315-A854-9AAA9E61B2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2449" t="226" r="20384" b="1"/>
          <a:stretch>
            <a:fillRect/>
          </a:stretch>
        </p:blipFill>
        <p:spPr>
          <a:xfrm>
            <a:off x="4644008" y="843558"/>
            <a:ext cx="4034153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36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8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361BC75-4823-4CFF-B6F1-F565B87C7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Inverse Kinematics (IK)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0A4A41-0B45-4327-B45F-F67A0DE3D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05/10/2019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4FC95F-2AB2-4DDC-A01D-68E76EF20B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Will your next Pi Wars entry be a walker? The challenges of multi-legged robots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60A1AB-F901-427A-878D-45DB13D8FB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9EC906-C497-41B6-8FC7-B716E9973C43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615DE18-1169-4B05-81DF-C8E9343D4C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843561"/>
            <a:ext cx="8228013" cy="576062"/>
          </a:xfrm>
        </p:spPr>
        <p:txBody>
          <a:bodyPr>
            <a:normAutofit/>
          </a:bodyPr>
          <a:lstStyle/>
          <a:p>
            <a:r>
              <a:rPr lang="en-GB" b="1" dirty="0"/>
              <a:t>Find the joint angles of a leg that place its end at a target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A46C2BC8-3E95-424C-A1DF-272ABC6380FF}"/>
              </a:ext>
            </a:extLst>
          </p:cNvPr>
          <p:cNvSpPr txBox="1">
            <a:spLocks/>
          </p:cNvSpPr>
          <p:nvPr/>
        </p:nvSpPr>
        <p:spPr>
          <a:xfrm>
            <a:off x="457992" y="2465942"/>
            <a:ext cx="5122120" cy="2482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50505A"/>
              </a:buClr>
              <a:buFont typeface="Arial" pitchFamily="34" charset="0"/>
              <a:buChar char="•"/>
              <a:defRPr sz="2400" kern="1200">
                <a:solidFill>
                  <a:srgbClr val="40404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–"/>
              <a:defRPr sz="20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•"/>
              <a:defRPr sz="18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–"/>
              <a:defRPr sz="16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»"/>
              <a:defRPr sz="16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dirty="0"/>
              <a:t>3 joints has 2 solutions </a:t>
            </a:r>
            <a:r>
              <a:rPr lang="en-GB" sz="1800" dirty="0"/>
              <a:t>(under and over)</a:t>
            </a:r>
          </a:p>
          <a:p>
            <a:pPr>
              <a:lnSpc>
                <a:spcPct val="150000"/>
              </a:lnSpc>
            </a:pPr>
            <a:r>
              <a:rPr lang="en-GB" dirty="0"/>
              <a:t>Higher joint counts have many more!</a:t>
            </a:r>
          </a:p>
          <a:p>
            <a:pPr lvl="1">
              <a:lnSpc>
                <a:spcPct val="150000"/>
              </a:lnSpc>
            </a:pPr>
            <a:r>
              <a:rPr lang="en-GB" dirty="0">
                <a:solidFill>
                  <a:srgbClr val="404048"/>
                </a:solidFill>
              </a:rPr>
              <a:t>Find one by grouping joints together</a:t>
            </a:r>
          </a:p>
          <a:p>
            <a:pPr lvl="1">
              <a:lnSpc>
                <a:spcPct val="150000"/>
              </a:lnSpc>
            </a:pPr>
            <a:r>
              <a:rPr lang="en-GB" dirty="0">
                <a:solidFill>
                  <a:srgbClr val="404048"/>
                </a:solidFill>
              </a:rPr>
              <a:t>Or add directions for some to aim in</a:t>
            </a:r>
            <a:endParaRPr lang="en-GB" sz="2400" dirty="0">
              <a:solidFill>
                <a:srgbClr val="404048"/>
              </a:solidFill>
            </a:endParaRP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479DCA7D-B2F0-465F-9B62-2DD3756E3428}"/>
              </a:ext>
            </a:extLst>
          </p:cNvPr>
          <p:cNvSpPr txBox="1">
            <a:spLocks/>
          </p:cNvSpPr>
          <p:nvPr/>
        </p:nvSpPr>
        <p:spPr>
          <a:xfrm>
            <a:off x="457200" y="1718103"/>
            <a:ext cx="4859966" cy="57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50505A"/>
              </a:buClr>
              <a:buFont typeface="Arial" pitchFamily="34" charset="0"/>
              <a:buChar char="•"/>
              <a:defRPr sz="2400" kern="1200">
                <a:solidFill>
                  <a:srgbClr val="40404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–"/>
              <a:defRPr sz="20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•"/>
              <a:defRPr sz="18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–"/>
              <a:defRPr sz="16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»"/>
              <a:defRPr sz="16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Solvable with Trigonometry!</a:t>
            </a:r>
            <a:endParaRPr lang="en-GB" sz="2800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6EEC0FB-D3D4-4C03-B97F-AFF56A1D79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5061" y="1546326"/>
            <a:ext cx="3460151" cy="328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0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361BC75-4823-4CFF-B6F1-F565B87C7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Gait (Walking Pattern)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0A4A41-0B45-4327-B45F-F67A0DE3D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05/10/2019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4FC95F-2AB2-4DDC-A01D-68E76EF20B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Will your next Pi Wars entry be a walker? The challenges of multi-legged robots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60A1AB-F901-427A-878D-45DB13D8FB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9EC906-C497-41B6-8FC7-B716E9973C43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615DE18-1169-4B05-81DF-C8E9343D4C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843560"/>
            <a:ext cx="8228013" cy="864094"/>
          </a:xfrm>
        </p:spPr>
        <p:txBody>
          <a:bodyPr>
            <a:normAutofit/>
          </a:bodyPr>
          <a:lstStyle/>
          <a:p>
            <a:pPr fontAlgn="base"/>
            <a:r>
              <a:rPr lang="en-GB" b="1" dirty="0"/>
              <a:t>A repeating cycle of steps that are taken by a set of legs to achieve movement in a direction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E68850B-9250-45A4-B78C-FE2F98511A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2203483"/>
            <a:ext cx="8228012" cy="2531696"/>
          </a:xfrm>
          <a:prstGeom prst="rect">
            <a:avLst/>
          </a:prstGeom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461A1B96-9169-45E2-9261-EDA7FE73E06A}"/>
              </a:ext>
            </a:extLst>
          </p:cNvPr>
          <p:cNvSpPr txBox="1">
            <a:spLocks/>
          </p:cNvSpPr>
          <p:nvPr/>
        </p:nvSpPr>
        <p:spPr>
          <a:xfrm>
            <a:off x="1547664" y="1838205"/>
            <a:ext cx="2520280" cy="445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50505A"/>
              </a:buClr>
              <a:buFont typeface="Arial" pitchFamily="34" charset="0"/>
              <a:buChar char="•"/>
              <a:defRPr sz="2400" kern="1200">
                <a:solidFill>
                  <a:srgbClr val="40404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–"/>
              <a:defRPr sz="20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•"/>
              <a:defRPr sz="18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–"/>
              <a:defRPr sz="16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»"/>
              <a:defRPr sz="16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u="sng" dirty="0"/>
              <a:t>Biped</a:t>
            </a:r>
            <a:endParaRPr lang="en-GB" u="sng" dirty="0"/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627F8DB1-F38D-40FE-9C45-A01B1D823726}"/>
              </a:ext>
            </a:extLst>
          </p:cNvPr>
          <p:cNvSpPr txBox="1">
            <a:spLocks/>
          </p:cNvSpPr>
          <p:nvPr/>
        </p:nvSpPr>
        <p:spPr>
          <a:xfrm>
            <a:off x="5561956" y="1844066"/>
            <a:ext cx="3123255" cy="445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50505A"/>
              </a:buClr>
              <a:buFont typeface="Arial" pitchFamily="34" charset="0"/>
              <a:buChar char="•"/>
              <a:defRPr sz="2400" kern="1200">
                <a:solidFill>
                  <a:srgbClr val="40404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–"/>
              <a:defRPr sz="20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•"/>
              <a:defRPr sz="18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–"/>
              <a:defRPr sz="16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»"/>
              <a:defRPr sz="16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u="sng" dirty="0"/>
              <a:t>Quadruped</a:t>
            </a:r>
            <a:endParaRPr lang="en-GB" u="sng" dirty="0"/>
          </a:p>
        </p:txBody>
      </p:sp>
    </p:spTree>
    <p:extLst>
      <p:ext uri="{BB962C8B-B14F-4D97-AF65-F5344CB8AC3E}">
        <p14:creationId xmlns:p14="http://schemas.microsoft.com/office/powerpoint/2010/main" val="113998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361BC75-4823-4CFF-B6F1-F565B87C7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Gait Generation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0A4A41-0B45-4327-B45F-F67A0DE3D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05/10/2019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4FC95F-2AB2-4DDC-A01D-68E76EF20B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Will your next Pi Wars entry be a walker? The challenges of multi-legged robots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60A1AB-F901-427A-878D-45DB13D8FB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9EC906-C497-41B6-8FC7-B716E9973C43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615DE18-1169-4B05-81DF-C8E9343D4C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843560"/>
            <a:ext cx="8228013" cy="504054"/>
          </a:xfrm>
        </p:spPr>
        <p:txBody>
          <a:bodyPr>
            <a:normAutofit/>
          </a:bodyPr>
          <a:lstStyle/>
          <a:p>
            <a:pPr fontAlgn="base"/>
            <a:r>
              <a:rPr lang="en-GB" b="1" dirty="0"/>
              <a:t>Convert a gait to offsets for each leg’s idle target position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341E8E-C38C-482B-BDB5-24A0EEC319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913" y="1350146"/>
            <a:ext cx="4906888" cy="7899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741353B-F291-42B8-82DA-174628BB487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611" y="2499742"/>
            <a:ext cx="4906888" cy="2374954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C8188F9-3E8C-4D08-90C9-D8E4D95A8086}"/>
              </a:ext>
            </a:extLst>
          </p:cNvPr>
          <p:cNvCxnSpPr>
            <a:cxnSpLocks/>
          </p:cNvCxnSpPr>
          <p:nvPr/>
        </p:nvCxnSpPr>
        <p:spPr>
          <a:xfrm>
            <a:off x="4932040" y="3579862"/>
            <a:ext cx="71729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179EBC34-B8D4-4587-8F71-D44FD3A942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599" y="1491630"/>
            <a:ext cx="3053814" cy="305381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9FE4FE1-271F-4E25-91E5-5A9C4C81EF9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3542" y="3925181"/>
            <a:ext cx="1521661" cy="949515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4B560A9-275D-4B93-803B-428EFADBF730}"/>
              </a:ext>
            </a:extLst>
          </p:cNvPr>
          <p:cNvCxnSpPr/>
          <p:nvPr/>
        </p:nvCxnSpPr>
        <p:spPr>
          <a:xfrm>
            <a:off x="3203848" y="2157898"/>
            <a:ext cx="0" cy="41385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975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A732B1F-F029-4A23-98AA-654C5C677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Balancing</a:t>
            </a:r>
          </a:p>
        </p:txBody>
      </p:sp>
      <p:pic>
        <p:nvPicPr>
          <p:cNvPr id="11" name="MAH07793">
            <a:hlinkClick r:id="" action="ppaction://media"/>
            <a:extLst>
              <a:ext uri="{FF2B5EF4-FFF2-40B4-BE49-F238E27FC236}">
                <a16:creationId xmlns:a16="http://schemas.microsoft.com/office/drawing/2014/main" id="{9B32AA77-13DF-4AC9-BAE1-114CD362B9B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9325" t="9106" r="19324" b="4100"/>
          <a:stretch>
            <a:fillRect/>
          </a:stretch>
        </p:blipFill>
        <p:spPr>
          <a:xfrm>
            <a:off x="750624" y="1326664"/>
            <a:ext cx="3451749" cy="2746533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CB45C6-25A6-4335-96B2-E480D2807A9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05/10/2019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79B8D0-93E5-47F5-892A-0E79A0F77D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Will your next Pi Wars entry be a walker? The challenges of multi-legged robots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B5CF7D-21DA-432C-AE1F-B60854F0CB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9EC906-C497-41B6-8FC7-B716E9973C43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10" name="MAH09162">
            <a:hlinkClick r:id="" action="ppaction://media"/>
            <a:extLst>
              <a:ext uri="{FF2B5EF4-FFF2-40B4-BE49-F238E27FC236}">
                <a16:creationId xmlns:a16="http://schemas.microsoft.com/office/drawing/2014/main" id="{5482625E-4FAB-4843-8577-D899DBE9E07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9631" r="19685"/>
          <a:stretch>
            <a:fillRect/>
          </a:stretch>
        </p:blipFill>
        <p:spPr>
          <a:xfrm>
            <a:off x="4940037" y="1326664"/>
            <a:ext cx="3451749" cy="2746533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54D4AF5E-C401-481A-80FF-8F0D71F1B1D0}"/>
              </a:ext>
            </a:extLst>
          </p:cNvPr>
          <p:cNvSpPr txBox="1">
            <a:spLocks/>
          </p:cNvSpPr>
          <p:nvPr/>
        </p:nvSpPr>
        <p:spPr>
          <a:xfrm>
            <a:off x="457200" y="843558"/>
            <a:ext cx="4038600" cy="483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50505A"/>
              </a:buClr>
              <a:buFont typeface="Arial" pitchFamily="34" charset="0"/>
              <a:buChar char="•"/>
              <a:defRPr sz="24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–"/>
              <a:defRPr sz="20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•"/>
              <a:defRPr sz="18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50505A"/>
              </a:buClr>
              <a:buFont typeface="Arial" pitchFamily="34" charset="0"/>
              <a:buChar char="–"/>
              <a:defRPr sz="16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50505A"/>
              </a:buClr>
              <a:buFont typeface="Arial" pitchFamily="34" charset="0"/>
              <a:buChar char="»"/>
              <a:defRPr sz="16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GB" u="sng" dirty="0"/>
              <a:t>Dynamic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FA69AA7-1395-43A9-B5F8-D7E950E05180}"/>
              </a:ext>
            </a:extLst>
          </p:cNvPr>
          <p:cNvSpPr txBox="1">
            <a:spLocks/>
          </p:cNvSpPr>
          <p:nvPr/>
        </p:nvSpPr>
        <p:spPr>
          <a:xfrm>
            <a:off x="4648202" y="843557"/>
            <a:ext cx="4038600" cy="483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•"/>
              <a:defRPr sz="2400" kern="1200">
                <a:solidFill>
                  <a:srgbClr val="40404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–"/>
              <a:defRPr sz="2000" kern="1200">
                <a:solidFill>
                  <a:srgbClr val="40404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•"/>
              <a:defRPr sz="1800" kern="1200">
                <a:solidFill>
                  <a:srgbClr val="40404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–"/>
              <a:defRPr sz="1600" kern="1200">
                <a:solidFill>
                  <a:srgbClr val="40404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»"/>
              <a:defRPr sz="1600" kern="1200">
                <a:solidFill>
                  <a:srgbClr val="40404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GB" u="sng" dirty="0"/>
              <a:t>Static</a:t>
            </a:r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292C253A-D8E8-43ED-BF01-2A5868CBBC10}"/>
              </a:ext>
            </a:extLst>
          </p:cNvPr>
          <p:cNvSpPr txBox="1">
            <a:spLocks/>
          </p:cNvSpPr>
          <p:nvPr/>
        </p:nvSpPr>
        <p:spPr>
          <a:xfrm>
            <a:off x="457199" y="4073197"/>
            <a:ext cx="4038601" cy="73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50505A"/>
              </a:buClr>
              <a:buFont typeface="Arial" pitchFamily="34" charset="0"/>
              <a:buChar char="•"/>
              <a:defRPr sz="2400" kern="1200">
                <a:solidFill>
                  <a:srgbClr val="40404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–"/>
              <a:defRPr sz="20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•"/>
              <a:defRPr sz="18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–"/>
              <a:defRPr sz="16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»"/>
              <a:defRPr sz="16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Make continual corrections to avoid falling over</a:t>
            </a:r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07DA85DD-14F7-4B74-A3E5-A92FE773F8BA}"/>
              </a:ext>
            </a:extLst>
          </p:cNvPr>
          <p:cNvSpPr txBox="1">
            <a:spLocks/>
          </p:cNvSpPr>
          <p:nvPr/>
        </p:nvSpPr>
        <p:spPr>
          <a:xfrm>
            <a:off x="4646612" y="4073197"/>
            <a:ext cx="4038600" cy="73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50505A"/>
              </a:buClr>
              <a:buFont typeface="Arial" pitchFamily="34" charset="0"/>
              <a:buChar char="•"/>
              <a:defRPr sz="2400" kern="1200">
                <a:solidFill>
                  <a:srgbClr val="40404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–"/>
              <a:defRPr sz="20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•"/>
              <a:defRPr sz="18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–"/>
              <a:defRPr sz="16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»"/>
              <a:defRPr sz="16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Move robot’s centre to be within the legs that are on the ground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15511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0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237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9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0" mute="1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2" grpId="0" build="p"/>
      <p:bldP spid="1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29C99-0BB4-4E85-8915-007DEC412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843558"/>
            <a:ext cx="8229600" cy="1008112"/>
          </a:xfrm>
        </p:spPr>
        <p:txBody>
          <a:bodyPr>
            <a:normAutofit/>
          </a:bodyPr>
          <a:lstStyle/>
          <a:p>
            <a:r>
              <a:rPr lang="en-GB" b="1" dirty="0"/>
              <a:t>Highly recommended if you are looking for a new challenge!</a:t>
            </a:r>
          </a:p>
          <a:p>
            <a:r>
              <a:rPr lang="en-GB" dirty="0"/>
              <a:t>Will learn new things about robotics and get a cool new robot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2502653-9ED1-4144-B80C-457BA76540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3939902"/>
            <a:ext cx="8229600" cy="953070"/>
          </a:xfrm>
        </p:spPr>
        <p:txBody>
          <a:bodyPr>
            <a:normAutofit/>
          </a:bodyPr>
          <a:lstStyle/>
          <a:p>
            <a:r>
              <a:rPr lang="en-GB" dirty="0"/>
              <a:t>To get you started my walking simulator is now on </a:t>
            </a:r>
            <a:r>
              <a:rPr lang="en-GB" dirty="0">
                <a:hlinkClick r:id="rId4"/>
              </a:rPr>
              <a:t>Github</a:t>
            </a:r>
            <a:r>
              <a:rPr lang="en-GB" dirty="0"/>
              <a:t>!</a:t>
            </a:r>
          </a:p>
          <a:p>
            <a:r>
              <a:rPr lang="en-GB" dirty="0"/>
              <a:t>May make a custom HAT that does everything onboard too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2E8A837-5580-49CD-8C20-E12F00587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Will your next Pi Wars entry be a Walker?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42D013-04FA-4ABE-A792-B24FEE67E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05/10/2019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389BB-BDE0-48D3-9FBD-22FE521818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9EC906-C497-41B6-8FC7-B716E9973C43}" type="slidenum">
              <a:rPr lang="en-GB" smtClean="0"/>
              <a:pPr/>
              <a:t>15</a:t>
            </a:fld>
            <a:endParaRPr lang="en-GB" dirty="0"/>
          </a:p>
        </p:txBody>
      </p:sp>
      <p:pic>
        <p:nvPicPr>
          <p:cNvPr id="9" name="BipedCircleWalk">
            <a:hlinkClick r:id="" action="ppaction://media"/>
            <a:extLst>
              <a:ext uri="{FF2B5EF4-FFF2-40B4-BE49-F238E27FC236}">
                <a16:creationId xmlns:a16="http://schemas.microsoft.com/office/drawing/2014/main" id="{4F07238A-3265-4DE8-8502-701B5B738B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4200" b="20600"/>
          <a:stretch>
            <a:fillRect/>
          </a:stretch>
        </p:blipFill>
        <p:spPr>
          <a:xfrm>
            <a:off x="2100470" y="1793954"/>
            <a:ext cx="4943060" cy="209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77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0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" grpId="0" uiExpand="1" build="p"/>
      <p:bldP spid="15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19F83EE-4C06-4F37-B919-8DFEE38B9F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7"/>
            <a:ext cx="9144000" cy="513976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D44ED64-7A75-40E5-8E3F-FC27730FD507}"/>
              </a:ext>
            </a:extLst>
          </p:cNvPr>
          <p:cNvSpPr/>
          <p:nvPr/>
        </p:nvSpPr>
        <p:spPr>
          <a:xfrm>
            <a:off x="0" y="-1"/>
            <a:ext cx="9144000" cy="5143501"/>
          </a:xfrm>
          <a:prstGeom prst="rect">
            <a:avLst/>
          </a:prstGeom>
          <a:solidFill>
            <a:srgbClr val="50505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66AD12-C534-475C-ADEE-E25978B6FF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1599" y="629396"/>
            <a:ext cx="7200800" cy="1654315"/>
          </a:xfrm>
        </p:spPr>
        <p:txBody>
          <a:bodyPr>
            <a:normAutofit/>
          </a:bodyPr>
          <a:lstStyle/>
          <a:p>
            <a:r>
              <a:rPr lang="en-GB" sz="4800" dirty="0">
                <a:solidFill>
                  <a:srgbClr val="F8F8F8"/>
                </a:solidFill>
              </a:rPr>
              <a:t>Thanks for listening!</a:t>
            </a:r>
            <a:endParaRPr lang="en-GB" dirty="0">
              <a:solidFill>
                <a:srgbClr val="F8F8F8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D4DCA2-59C2-4ACD-9A05-9BE8C55802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0114" y="3492938"/>
            <a:ext cx="7200800" cy="1455076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DCDCDC"/>
                </a:solidFill>
              </a:rPr>
              <a:t>Twitter: </a:t>
            </a:r>
            <a:r>
              <a:rPr lang="en-GB" dirty="0">
                <a:solidFill>
                  <a:srgbClr val="DCDCDC"/>
                </a:solidFill>
              </a:rPr>
              <a:t>@</a:t>
            </a:r>
            <a:r>
              <a:rPr lang="en-GB" dirty="0" err="1">
                <a:solidFill>
                  <a:srgbClr val="DCDCDC"/>
                </a:solidFill>
              </a:rPr>
              <a:t>ZodiusInfuser</a:t>
            </a:r>
            <a:endParaRPr lang="en-GB" dirty="0">
              <a:solidFill>
                <a:srgbClr val="DCDCDC"/>
              </a:solidFill>
            </a:endParaRPr>
          </a:p>
          <a:p>
            <a:r>
              <a:rPr lang="en-GB" b="1" dirty="0">
                <a:solidFill>
                  <a:srgbClr val="DCDCDC"/>
                </a:solidFill>
              </a:rPr>
              <a:t>YouTube:</a:t>
            </a:r>
            <a:r>
              <a:rPr lang="en-GB" dirty="0">
                <a:solidFill>
                  <a:srgbClr val="DCDCDC"/>
                </a:solidFill>
              </a:rPr>
              <a:t> youtube.com/user/</a:t>
            </a:r>
            <a:r>
              <a:rPr lang="en-GB" dirty="0" err="1">
                <a:solidFill>
                  <a:srgbClr val="DCDCDC"/>
                </a:solidFill>
              </a:rPr>
              <a:t>ZodiusInfuser</a:t>
            </a:r>
            <a:endParaRPr lang="en-GB" dirty="0">
              <a:solidFill>
                <a:srgbClr val="DCDCDC"/>
              </a:solidFill>
            </a:endParaRPr>
          </a:p>
          <a:p>
            <a:r>
              <a:rPr lang="en-GB" b="1" dirty="0">
                <a:solidFill>
                  <a:srgbClr val="DCDCDC"/>
                </a:solidFill>
              </a:rPr>
              <a:t>Website:</a:t>
            </a:r>
            <a:r>
              <a:rPr lang="en-GB" dirty="0">
                <a:solidFill>
                  <a:srgbClr val="DCDCDC"/>
                </a:solidFill>
              </a:rPr>
              <a:t> zodiusinfuser.uk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6D90B23-B8CE-4E25-A370-047327B9FF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06182" y="2283718"/>
            <a:ext cx="728663" cy="72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51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0CD9B-283B-4665-B2CD-2AE1D06D6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Image 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1391B-C062-4E8F-8B93-C41C6D0DB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27239"/>
            <a:ext cx="8228013" cy="30243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200" dirty="0"/>
              <a:t>[1] </a:t>
            </a:r>
            <a:r>
              <a:rPr lang="en-GB" sz="1200" dirty="0">
                <a:hlinkClick r:id="rId2"/>
              </a:rPr>
              <a:t>https://www.businessinsider.com/boston-dynamics-spot-robot-dog-going-on-sale-this-year-2019-6</a:t>
            </a:r>
            <a:endParaRPr lang="en-GB" sz="1200" dirty="0"/>
          </a:p>
          <a:p>
            <a:pPr marL="0" indent="0">
              <a:buNone/>
            </a:pPr>
            <a:r>
              <a:rPr lang="en-GB" sz="1200" dirty="0"/>
              <a:t>[2] </a:t>
            </a:r>
            <a:r>
              <a:rPr lang="en-GB" sz="1200" dirty="0">
                <a:hlinkClick r:id="rId3"/>
              </a:rPr>
              <a:t>https://www.qimtek.co.uk/news/applied-measurements-submersible-load-cells-fitted-world-s-largest-all-terrain-hexapod</a:t>
            </a:r>
            <a:endParaRPr lang="en-GB" sz="1200" dirty="0"/>
          </a:p>
          <a:p>
            <a:pPr marL="0" indent="0">
              <a:buNone/>
            </a:pPr>
            <a:r>
              <a:rPr lang="en-GB" sz="1200" dirty="0"/>
              <a:t>[3] </a:t>
            </a:r>
            <a:r>
              <a:rPr lang="en-GB" sz="1200" dirty="0">
                <a:hlinkClick r:id="rId4"/>
              </a:rPr>
              <a:t>https://spectrum.ieee.org/automaton/robotics/humanoids/humanoid-robots-rise</a:t>
            </a:r>
            <a:endParaRPr lang="en-GB" sz="1200" dirty="0"/>
          </a:p>
          <a:p>
            <a:pPr marL="0" indent="0">
              <a:buNone/>
            </a:pPr>
            <a:r>
              <a:rPr lang="en-GB" sz="1200" dirty="0"/>
              <a:t>[4] </a:t>
            </a:r>
            <a:r>
              <a:rPr lang="en-GB" sz="1200" dirty="0">
                <a:hlinkClick r:id="rId5"/>
              </a:rPr>
              <a:t>https://scienceandtechnology.jpl.nasa.gov/research/research-topics-list/spacecraft-technologies/mobility-robotics</a:t>
            </a:r>
            <a:endParaRPr lang="en-GB" sz="1200" dirty="0"/>
          </a:p>
          <a:p>
            <a:pPr marL="0" indent="0">
              <a:buNone/>
            </a:pPr>
            <a:r>
              <a:rPr lang="en-GB" sz="1200" dirty="0"/>
              <a:t>[5] </a:t>
            </a:r>
            <a:r>
              <a:rPr lang="en-GB" sz="1200" dirty="0">
                <a:hlinkClick r:id="rId6"/>
              </a:rPr>
              <a:t>https://www.cmu.edu/news/stories/archives/2015/january/reconfigurable-modular-robots.html</a:t>
            </a:r>
            <a:endParaRPr lang="en-GB" sz="1200" dirty="0"/>
          </a:p>
          <a:p>
            <a:pPr marL="0" indent="0">
              <a:buNone/>
            </a:pPr>
            <a:r>
              <a:rPr lang="en-GB" sz="1200" dirty="0"/>
              <a:t>[6] </a:t>
            </a:r>
            <a:r>
              <a:rPr lang="en-GB" sz="1200" dirty="0">
                <a:hlinkClick r:id="rId7"/>
              </a:rPr>
              <a:t>http://www.modelshopleeds.co.uk/catalog/product_info.php?products_id=864</a:t>
            </a:r>
            <a:endParaRPr lang="en-GB" sz="1200" dirty="0"/>
          </a:p>
          <a:p>
            <a:pPr marL="0" indent="0">
              <a:buNone/>
            </a:pPr>
            <a:r>
              <a:rPr lang="en-GB" sz="1200" dirty="0"/>
              <a:t>[7] </a:t>
            </a:r>
            <a:r>
              <a:rPr lang="en-GB" sz="1200" dirty="0">
                <a:hlinkClick r:id="rId8"/>
              </a:rPr>
              <a:t>https://www.adafruit.com/product/1449</a:t>
            </a:r>
            <a:endParaRPr lang="en-GB" sz="1200" dirty="0"/>
          </a:p>
          <a:p>
            <a:pPr marL="0" indent="0">
              <a:buNone/>
            </a:pPr>
            <a:r>
              <a:rPr lang="en-GB" sz="1200" dirty="0"/>
              <a:t>[8] </a:t>
            </a:r>
            <a:r>
              <a:rPr lang="en-GB" sz="1200" dirty="0">
                <a:hlinkClick r:id="rId9"/>
              </a:rPr>
              <a:t>https://www.sparkfun.com/products/14328</a:t>
            </a:r>
            <a:endParaRPr lang="en-GB" sz="1200" dirty="0"/>
          </a:p>
          <a:p>
            <a:pPr marL="0" indent="0">
              <a:buNone/>
            </a:pPr>
            <a:r>
              <a:rPr lang="en-GB" sz="1200" dirty="0"/>
              <a:t>[9] </a:t>
            </a:r>
            <a:r>
              <a:rPr lang="en-GB" sz="1200" dirty="0">
                <a:hlinkClick r:id="rId10"/>
              </a:rPr>
              <a:t>https://www.robotshop.com/uk/lynxmotion-ssc-32u-usb-servo-controller.html</a:t>
            </a:r>
            <a:endParaRPr lang="en-GB" sz="1200" dirty="0"/>
          </a:p>
          <a:p>
            <a:pPr marL="0" indent="0">
              <a:buNone/>
            </a:pPr>
            <a:r>
              <a:rPr lang="en-GB" sz="1200" dirty="0"/>
              <a:t>[10] </a:t>
            </a:r>
            <a:r>
              <a:rPr lang="en-GB" sz="1200" dirty="0">
                <a:hlinkClick r:id="rId11"/>
              </a:rPr>
              <a:t>https://robosavvy.com/store/robotis-dynamixel-ax-12a.html</a:t>
            </a:r>
            <a:endParaRPr lang="en-GB" sz="1200" dirty="0"/>
          </a:p>
          <a:p>
            <a:pPr marL="0" indent="0">
              <a:buNone/>
            </a:pPr>
            <a:r>
              <a:rPr lang="en-GB" sz="1200" dirty="0"/>
              <a:t>[11] </a:t>
            </a:r>
            <a:r>
              <a:rPr lang="en-GB" sz="1200" dirty="0">
                <a:hlinkClick r:id="rId12"/>
              </a:rPr>
              <a:t>http://www.lynxmotion.com/p-1126-lynxmotion-smart-servo-lss-motor-standard-st1.aspx</a:t>
            </a:r>
            <a:endParaRPr lang="en-GB" sz="1200" dirty="0"/>
          </a:p>
          <a:p>
            <a:pPr marL="0" indent="0">
              <a:buNone/>
            </a:pPr>
            <a:r>
              <a:rPr lang="en-GB" sz="1200" dirty="0"/>
              <a:t>[12] </a:t>
            </a:r>
            <a:r>
              <a:rPr lang="en-GB" sz="1200" dirty="0">
                <a:hlinkClick r:id="rId13"/>
              </a:rPr>
              <a:t>https://tropical-labs.com/shop/mechaduino-0-2-servo/</a:t>
            </a:r>
            <a:endParaRPr lang="en-GB" sz="1200" dirty="0"/>
          </a:p>
          <a:p>
            <a:pPr marL="0" indent="0">
              <a:buNone/>
            </a:pPr>
            <a:r>
              <a:rPr lang="en-GB" sz="1200" dirty="0"/>
              <a:t>[13] </a:t>
            </a:r>
            <a:r>
              <a:rPr lang="en-GB" sz="1200" dirty="0">
                <a:hlinkClick r:id="rId14"/>
              </a:rPr>
              <a:t>https://odriverobotics.com/</a:t>
            </a:r>
            <a:endParaRPr lang="en-GB" sz="1200" dirty="0"/>
          </a:p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endParaRPr lang="en-GB" sz="1200" dirty="0"/>
          </a:p>
          <a:p>
            <a:pPr lvl="1"/>
            <a:endParaRPr lang="en-GB" sz="1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C6D6E8-2252-45BD-8764-0BD140AA5C4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05/10/2019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C578C-5EC8-4380-9A69-6121F12281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9EC906-C497-41B6-8FC7-B716E9973C43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05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913DF0D-BA20-4415-BC6B-DD0C5FAC64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729" y="843560"/>
            <a:ext cx="2557464" cy="170206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69BE64-DAD4-4BE5-8DCC-33F8D658C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Walkers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52E823-7BEB-454A-A4F6-579A5FF00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05/10/2019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9374B-6F0A-4CAA-BD61-3B7A7B176D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Will your next Pi Wars entry be a walker? The challenges of multi-legged robots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EE69D-BD06-4AF7-A28D-6CD642CFF6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9EC906-C497-41B6-8FC7-B716E9973C43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2CE5C3DD-370B-4E86-8F1C-6C78D11E0DEF}"/>
              </a:ext>
            </a:extLst>
          </p:cNvPr>
          <p:cNvSpPr txBox="1">
            <a:spLocks/>
          </p:cNvSpPr>
          <p:nvPr/>
        </p:nvSpPr>
        <p:spPr>
          <a:xfrm>
            <a:off x="467545" y="2550569"/>
            <a:ext cx="3024336" cy="23708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50505A"/>
              </a:buClr>
              <a:buFont typeface="Arial" pitchFamily="34" charset="0"/>
              <a:buChar char="•"/>
              <a:defRPr sz="2400" kern="1200">
                <a:solidFill>
                  <a:srgbClr val="40404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–"/>
              <a:defRPr sz="20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•"/>
              <a:defRPr sz="18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–"/>
              <a:defRPr sz="16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»"/>
              <a:defRPr sz="16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GB" sz="1000" dirty="0" err="1"/>
              <a:t>SpotMini</a:t>
            </a:r>
            <a:r>
              <a:rPr lang="en-GB" sz="1000" dirty="0"/>
              <a:t> [1]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7F5961EB-6846-46E7-B73A-DBC21FCB9BC2}"/>
              </a:ext>
            </a:extLst>
          </p:cNvPr>
          <p:cNvSpPr txBox="1">
            <a:spLocks/>
          </p:cNvSpPr>
          <p:nvPr/>
        </p:nvSpPr>
        <p:spPr>
          <a:xfrm>
            <a:off x="5890730" y="2542191"/>
            <a:ext cx="2557463" cy="243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50505A"/>
              </a:buClr>
              <a:buFont typeface="Arial" pitchFamily="34" charset="0"/>
              <a:buChar char="•"/>
              <a:defRPr sz="2400" kern="1200">
                <a:solidFill>
                  <a:srgbClr val="40404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–"/>
              <a:defRPr sz="20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•"/>
              <a:defRPr sz="18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–"/>
              <a:defRPr sz="16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»"/>
              <a:defRPr sz="16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GB" sz="1000" dirty="0"/>
              <a:t>Mantis [2]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7EE05011-45B9-4C88-9793-E2F409106494}"/>
              </a:ext>
            </a:extLst>
          </p:cNvPr>
          <p:cNvSpPr txBox="1">
            <a:spLocks/>
          </p:cNvSpPr>
          <p:nvPr/>
        </p:nvSpPr>
        <p:spPr>
          <a:xfrm>
            <a:off x="3573016" y="4567436"/>
            <a:ext cx="1997968" cy="243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50505A"/>
              </a:buClr>
              <a:buFont typeface="Arial" pitchFamily="34" charset="0"/>
              <a:buChar char="•"/>
              <a:defRPr sz="2400" kern="1200">
                <a:solidFill>
                  <a:srgbClr val="40404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–"/>
              <a:defRPr sz="20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•"/>
              <a:defRPr sz="18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–"/>
              <a:defRPr sz="16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»"/>
              <a:defRPr sz="16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GB" sz="1000" dirty="0" err="1"/>
              <a:t>Asimo</a:t>
            </a:r>
            <a:r>
              <a:rPr lang="en-GB" sz="1000" dirty="0"/>
              <a:t> [3]</a:t>
            </a:r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BCDFCE97-C721-4E8B-BE32-72F3C94784D4}"/>
              </a:ext>
            </a:extLst>
          </p:cNvPr>
          <p:cNvSpPr txBox="1">
            <a:spLocks/>
          </p:cNvSpPr>
          <p:nvPr/>
        </p:nvSpPr>
        <p:spPr>
          <a:xfrm>
            <a:off x="840850" y="4682066"/>
            <a:ext cx="2267379" cy="243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50505A"/>
              </a:buClr>
              <a:buFont typeface="Arial" pitchFamily="34" charset="0"/>
              <a:buChar char="•"/>
              <a:defRPr sz="2400" kern="1200">
                <a:solidFill>
                  <a:srgbClr val="40404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–"/>
              <a:defRPr sz="20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•"/>
              <a:defRPr sz="18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–"/>
              <a:defRPr sz="16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»"/>
              <a:defRPr sz="16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GB" sz="1000" dirty="0" err="1"/>
              <a:t>RoboSimian</a:t>
            </a:r>
            <a:r>
              <a:rPr lang="en-GB" sz="1000" dirty="0"/>
              <a:t> [4]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09889A9E-328B-49F4-B5D4-4B6EC9DB8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164" y="2784859"/>
            <a:ext cx="2168236" cy="189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ontent Placeholder 1">
            <a:extLst>
              <a:ext uri="{FF2B5EF4-FFF2-40B4-BE49-F238E27FC236}">
                <a16:creationId xmlns:a16="http://schemas.microsoft.com/office/drawing/2014/main" id="{9538FDF7-E64F-42B4-8603-6AFE106C428E}"/>
              </a:ext>
            </a:extLst>
          </p:cNvPr>
          <p:cNvSpPr txBox="1">
            <a:spLocks/>
          </p:cNvSpPr>
          <p:nvPr/>
        </p:nvSpPr>
        <p:spPr>
          <a:xfrm>
            <a:off x="6124164" y="4682065"/>
            <a:ext cx="2178986" cy="243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50505A"/>
              </a:buClr>
              <a:buFont typeface="Arial" pitchFamily="34" charset="0"/>
              <a:buChar char="•"/>
              <a:defRPr sz="2400" kern="1200">
                <a:solidFill>
                  <a:srgbClr val="40404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–"/>
              <a:defRPr sz="20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•"/>
              <a:defRPr sz="18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–"/>
              <a:defRPr sz="16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»"/>
              <a:defRPr sz="16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GB" sz="1000" dirty="0"/>
              <a:t>Snake Monster [5]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A2E5C15-78CB-4355-A398-30A7E96EA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338" y="1004673"/>
            <a:ext cx="2233324" cy="356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F967E043-1338-41A1-A91D-0DFD907F5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50" y="2787650"/>
            <a:ext cx="2267379" cy="189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2AE11CC-42FD-4031-AC4A-2B590261E32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807" y="846600"/>
            <a:ext cx="2557464" cy="17070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51DB94-A94E-476D-BA65-4305ED2CFD1D}"/>
              </a:ext>
            </a:extLst>
          </p:cNvPr>
          <p:cNvSpPr txBox="1"/>
          <p:nvPr/>
        </p:nvSpPr>
        <p:spPr>
          <a:xfrm>
            <a:off x="1115872" y="1757944"/>
            <a:ext cx="6888752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You too can build a walking robot!</a:t>
            </a:r>
          </a:p>
        </p:txBody>
      </p:sp>
    </p:spTree>
    <p:extLst>
      <p:ext uri="{BB962C8B-B14F-4D97-AF65-F5344CB8AC3E}">
        <p14:creationId xmlns:p14="http://schemas.microsoft.com/office/powerpoint/2010/main" val="416125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9" grpId="0"/>
      <p:bldP spid="23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1CA07-6E3C-4CAB-870E-42AAFD40D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Walkers &amp;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09678-619C-4923-BDCC-A2F7A3AF0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843557"/>
            <a:ext cx="4114240" cy="2157766"/>
          </a:xfrm>
        </p:spPr>
        <p:txBody>
          <a:bodyPr>
            <a:normAutofit/>
          </a:bodyPr>
          <a:lstStyle/>
          <a:p>
            <a:r>
              <a:rPr lang="en-GB" sz="2000" dirty="0"/>
              <a:t>Started by </a:t>
            </a:r>
            <a:r>
              <a:rPr lang="en-GB" sz="2000" dirty="0" err="1"/>
              <a:t>modding</a:t>
            </a:r>
            <a:r>
              <a:rPr lang="en-GB" sz="2000" dirty="0"/>
              <a:t> walkers into the video game Total Annihilation</a:t>
            </a:r>
          </a:p>
          <a:p>
            <a:r>
              <a:rPr lang="en-GB" sz="2000" dirty="0"/>
              <a:t>Joined the </a:t>
            </a:r>
            <a:r>
              <a:rPr lang="en-GB" sz="2000" dirty="0" err="1"/>
              <a:t>Lynxmotion</a:t>
            </a:r>
            <a:r>
              <a:rPr lang="en-GB" sz="2000" dirty="0"/>
              <a:t> forum and learnt to build my own hexapod</a:t>
            </a:r>
          </a:p>
          <a:p>
            <a:r>
              <a:rPr lang="en-GB" sz="2000" dirty="0"/>
              <a:t>Went on to do a PhD in Robotics</a:t>
            </a:r>
          </a:p>
          <a:p>
            <a:r>
              <a:rPr lang="en-GB" sz="2000" dirty="0"/>
              <a:t>Explored walkers in simulation</a:t>
            </a:r>
          </a:p>
          <a:p>
            <a:endParaRPr lang="en-GB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EE05E-C156-4243-8C9F-C47CA13F8A1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05/10/2019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C1624-E5BA-4EFE-B3F2-DAF9638857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Will your next Pi Wars entry be a walker? The challenges of multi-legged robots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B88C84-7A88-4A53-8B42-AF74BE40A2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9EC906-C497-41B6-8FC7-B716E9973C43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7" name="Content Placeholder 12">
            <a:extLst>
              <a:ext uri="{FF2B5EF4-FFF2-40B4-BE49-F238E27FC236}">
                <a16:creationId xmlns:a16="http://schemas.microsoft.com/office/drawing/2014/main" id="{8086E5E3-F4E5-41F5-A4B4-AF39E1A5D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999459"/>
            <a:ext cx="2085378" cy="1804538"/>
          </a:xfrm>
          <a:prstGeom prst="rect">
            <a:avLst/>
          </a:prstGeom>
        </p:spPr>
      </p:pic>
      <p:pic>
        <p:nvPicPr>
          <p:cNvPr id="8" name="Content Placeholder 10">
            <a:extLst>
              <a:ext uri="{FF2B5EF4-FFF2-40B4-BE49-F238E27FC236}">
                <a16:creationId xmlns:a16="http://schemas.microsoft.com/office/drawing/2014/main" id="{6B3043CE-4BB4-4B61-A2BA-7855D910C0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999460"/>
            <a:ext cx="1266760" cy="1804537"/>
          </a:xfrm>
          <a:prstGeom prst="rect">
            <a:avLst/>
          </a:prstGeom>
        </p:spPr>
      </p:pic>
      <p:pic>
        <p:nvPicPr>
          <p:cNvPr id="9" name="DSCF1146">
            <a:hlinkClick r:id="" action="ppaction://media"/>
            <a:extLst>
              <a:ext uri="{FF2B5EF4-FFF2-40B4-BE49-F238E27FC236}">
                <a16:creationId xmlns:a16="http://schemas.microsoft.com/office/drawing/2014/main" id="{967A58C1-A137-4947-A42D-80EBEF0B69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3632" t="70" r="13632" b="-70"/>
          <a:stretch/>
        </p:blipFill>
        <p:spPr>
          <a:xfrm>
            <a:off x="4572279" y="844721"/>
            <a:ext cx="4119345" cy="318525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3C082D1-6481-4150-BF26-6A56DA6358BB}"/>
              </a:ext>
            </a:extLst>
          </p:cNvPr>
          <p:cNvSpPr txBox="1">
            <a:spLocks/>
          </p:cNvSpPr>
          <p:nvPr/>
        </p:nvSpPr>
        <p:spPr>
          <a:xfrm>
            <a:off x="4571440" y="4143894"/>
            <a:ext cx="4121025" cy="73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50505A"/>
              </a:buClr>
              <a:buFont typeface="Arial" pitchFamily="34" charset="0"/>
              <a:buChar char="•"/>
              <a:defRPr sz="24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–"/>
              <a:defRPr sz="20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•"/>
              <a:defRPr sz="18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50505A"/>
              </a:buClr>
              <a:buFont typeface="Arial" pitchFamily="34" charset="0"/>
              <a:buChar char="–"/>
              <a:defRPr sz="16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50505A"/>
              </a:buClr>
              <a:buFont typeface="Arial" pitchFamily="34" charset="0"/>
              <a:buChar char="»"/>
              <a:defRPr sz="16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Recently been building walkers at work for inspecting water pipes</a:t>
            </a:r>
          </a:p>
        </p:txBody>
      </p:sp>
    </p:spTree>
    <p:extLst>
      <p:ext uri="{BB962C8B-B14F-4D97-AF65-F5344CB8AC3E}">
        <p14:creationId xmlns:p14="http://schemas.microsoft.com/office/powerpoint/2010/main" val="20421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91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9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73F3378-A4F9-4B42-BE56-79C3F6547B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843558"/>
            <a:ext cx="4038600" cy="322964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1800"/>
              </a:spcAft>
            </a:pPr>
            <a:r>
              <a:rPr lang="en-GB" dirty="0">
                <a:solidFill>
                  <a:srgbClr val="009999"/>
                </a:solidFill>
              </a:rPr>
              <a:t>Can move in any direction</a:t>
            </a:r>
          </a:p>
          <a:p>
            <a:pPr>
              <a:lnSpc>
                <a:spcPct val="150000"/>
              </a:lnSpc>
              <a:spcAft>
                <a:spcPts val="1800"/>
              </a:spcAft>
            </a:pPr>
            <a:r>
              <a:rPr lang="en-GB" dirty="0">
                <a:solidFill>
                  <a:srgbClr val="009999"/>
                </a:solidFill>
              </a:rPr>
              <a:t>Can adapt to rough ground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rgbClr val="009999"/>
                </a:solidFill>
              </a:rPr>
              <a:t>Body height, position and angle are adjustable</a:t>
            </a:r>
          </a:p>
          <a:p>
            <a:pPr>
              <a:lnSpc>
                <a:spcPct val="160000"/>
              </a:lnSpc>
            </a:pP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4AD37-B1D9-4447-9CD6-2BEB29D91A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843558"/>
            <a:ext cx="4038600" cy="302433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1800"/>
              </a:spcAft>
            </a:pPr>
            <a:r>
              <a:rPr lang="en-GB" dirty="0">
                <a:solidFill>
                  <a:srgbClr val="CC0000"/>
                </a:solidFill>
              </a:rPr>
              <a:t>Lots of moving parts</a:t>
            </a:r>
          </a:p>
          <a:p>
            <a:pPr>
              <a:lnSpc>
                <a:spcPct val="150000"/>
              </a:lnSpc>
              <a:spcAft>
                <a:spcPts val="1800"/>
              </a:spcAft>
            </a:pPr>
            <a:r>
              <a:rPr lang="en-GB" dirty="0">
                <a:solidFill>
                  <a:srgbClr val="CC0000"/>
                </a:solidFill>
              </a:rPr>
              <a:t>Complex to control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rgbClr val="CC0000"/>
                </a:solidFill>
              </a:rPr>
              <a:t>Slower than other movement options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8874AEE-BEDD-4019-851B-3BC1286D8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Why a Walker?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C5DE33-9665-4938-B8D5-BBE477C6E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05/10/2019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D0A118-15CD-434D-ACFA-25F3732E98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Will your next Pi Wars entry be a walker? The challenges of multi-legged robots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05BA7A-4C6C-4280-AA4F-4087FA1F43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9EC906-C497-41B6-8FC7-B716E9973C43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4E01342-9470-4A52-966D-B72918F4B1E3}"/>
              </a:ext>
            </a:extLst>
          </p:cNvPr>
          <p:cNvSpPr txBox="1">
            <a:spLocks/>
          </p:cNvSpPr>
          <p:nvPr/>
        </p:nvSpPr>
        <p:spPr>
          <a:xfrm>
            <a:off x="457199" y="4073198"/>
            <a:ext cx="8228013" cy="73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50505A"/>
              </a:buClr>
              <a:buFont typeface="Arial" pitchFamily="34" charset="0"/>
              <a:buChar char="•"/>
              <a:defRPr sz="2400" kern="1200">
                <a:solidFill>
                  <a:srgbClr val="40404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–"/>
              <a:defRPr sz="20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•"/>
              <a:defRPr sz="18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–"/>
              <a:defRPr sz="16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»"/>
              <a:defRPr sz="16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600" b="1" dirty="0"/>
              <a:t>They’re Cool!!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409058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uiExpand="1" build="p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44B141-6628-4DB6-A06E-0FAECCAA0B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843558"/>
            <a:ext cx="4038600" cy="259106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GB" dirty="0"/>
              <a:t>How many legs?</a:t>
            </a:r>
          </a:p>
          <a:p>
            <a:pPr lvl="1">
              <a:lnSpc>
                <a:spcPct val="125000"/>
              </a:lnSpc>
            </a:pPr>
            <a:r>
              <a:rPr lang="en-GB" dirty="0">
                <a:solidFill>
                  <a:srgbClr val="404048"/>
                </a:solidFill>
              </a:rPr>
              <a:t>Biped (two legs) </a:t>
            </a:r>
          </a:p>
          <a:p>
            <a:pPr lvl="1">
              <a:lnSpc>
                <a:spcPct val="125000"/>
              </a:lnSpc>
            </a:pPr>
            <a:r>
              <a:rPr lang="en-GB" dirty="0">
                <a:solidFill>
                  <a:srgbClr val="404048"/>
                </a:solidFill>
              </a:rPr>
              <a:t>Quadruped (four legs) </a:t>
            </a:r>
          </a:p>
          <a:p>
            <a:pPr lvl="1">
              <a:lnSpc>
                <a:spcPct val="125000"/>
              </a:lnSpc>
            </a:pPr>
            <a:r>
              <a:rPr lang="en-GB" dirty="0">
                <a:solidFill>
                  <a:srgbClr val="404048"/>
                </a:solidFill>
              </a:rPr>
              <a:t>Hexapod (six legs) </a:t>
            </a:r>
          </a:p>
          <a:p>
            <a:pPr lvl="1">
              <a:lnSpc>
                <a:spcPct val="125000"/>
              </a:lnSpc>
            </a:pPr>
            <a:r>
              <a:rPr lang="en-GB" dirty="0">
                <a:solidFill>
                  <a:srgbClr val="404048"/>
                </a:solidFill>
              </a:rPr>
              <a:t>Octopod (eight legs)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B0874F3-43F6-4F79-88A6-735D18452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Deciding on a Walker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4E73F5-0131-45BB-8667-34F827676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05/10/2019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A8D469-6879-4BF2-BE43-1E197AD4E0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Will your next Pi Wars entry be a walker? The challenges of multi-legged robots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F1C408-7449-4CE3-B1CC-DD75EF3B7D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9EC906-C497-41B6-8FC7-B716E9973C43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59" name="Content Placeholder 1">
            <a:extLst>
              <a:ext uri="{FF2B5EF4-FFF2-40B4-BE49-F238E27FC236}">
                <a16:creationId xmlns:a16="http://schemas.microsoft.com/office/drawing/2014/main" id="{D826B231-7B2E-4881-BB23-40956E373F35}"/>
              </a:ext>
            </a:extLst>
          </p:cNvPr>
          <p:cNvSpPr txBox="1">
            <a:spLocks/>
          </p:cNvSpPr>
          <p:nvPr/>
        </p:nvSpPr>
        <p:spPr>
          <a:xfrm>
            <a:off x="457200" y="3434618"/>
            <a:ext cx="4038600" cy="15133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50505A"/>
              </a:buClr>
              <a:buFont typeface="Arial" pitchFamily="34" charset="0"/>
              <a:buChar char="•"/>
              <a:defRPr sz="2400" kern="1200">
                <a:solidFill>
                  <a:srgbClr val="40404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–"/>
              <a:defRPr sz="20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•"/>
              <a:defRPr sz="18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–"/>
              <a:defRPr sz="16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»"/>
              <a:defRPr sz="16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Number of joints per leg?</a:t>
            </a:r>
          </a:p>
          <a:p>
            <a:pPr lvl="1">
              <a:lnSpc>
                <a:spcPct val="125000"/>
              </a:lnSpc>
            </a:pPr>
            <a:r>
              <a:rPr lang="en-GB" dirty="0">
                <a:solidFill>
                  <a:srgbClr val="404048"/>
                </a:solidFill>
              </a:rPr>
              <a:t>3 minimum for spider-like</a:t>
            </a:r>
          </a:p>
          <a:p>
            <a:pPr lvl="1">
              <a:lnSpc>
                <a:spcPct val="125000"/>
              </a:lnSpc>
            </a:pPr>
            <a:r>
              <a:rPr lang="en-GB" dirty="0">
                <a:solidFill>
                  <a:srgbClr val="404048"/>
                </a:solidFill>
              </a:rPr>
              <a:t>6 minimum for biped-like</a:t>
            </a:r>
          </a:p>
        </p:txBody>
      </p:sp>
      <p:sp>
        <p:nvSpPr>
          <p:cNvPr id="12" name="Content Placeholder 57">
            <a:extLst>
              <a:ext uri="{FF2B5EF4-FFF2-40B4-BE49-F238E27FC236}">
                <a16:creationId xmlns:a16="http://schemas.microsoft.com/office/drawing/2014/main" id="{082ED30F-AA2C-43C6-BF67-B518FBC1C647}"/>
              </a:ext>
            </a:extLst>
          </p:cNvPr>
          <p:cNvSpPr txBox="1">
            <a:spLocks/>
          </p:cNvSpPr>
          <p:nvPr/>
        </p:nvSpPr>
        <p:spPr>
          <a:xfrm>
            <a:off x="4645951" y="3939902"/>
            <a:ext cx="4038600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•"/>
              <a:defRPr sz="2400" kern="1200">
                <a:solidFill>
                  <a:srgbClr val="40404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–"/>
              <a:defRPr sz="2000" kern="1200">
                <a:solidFill>
                  <a:srgbClr val="40404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•"/>
              <a:defRPr sz="1800" kern="1200">
                <a:solidFill>
                  <a:srgbClr val="40404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–"/>
              <a:defRPr sz="1600" kern="1200">
                <a:solidFill>
                  <a:srgbClr val="40404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»"/>
              <a:defRPr sz="1600" kern="1200">
                <a:solidFill>
                  <a:srgbClr val="40404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Walking on rough ground?</a:t>
            </a:r>
          </a:p>
          <a:p>
            <a:pPr lvl="1"/>
            <a:r>
              <a:rPr lang="en-GB" dirty="0"/>
              <a:t>Needs contact sensors in feet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E68CD02-94B2-419D-8FCB-60634C8ECC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7984" y="843558"/>
            <a:ext cx="4258816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2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9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CDD069A-3904-400A-84B8-70A9B9D95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7944" y="1440837"/>
            <a:ext cx="4863594" cy="329115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A2F0B87-0F87-4088-8506-2A60E503C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Joint Motors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4DA20B-5D8A-4257-AEEA-4CFF4727A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05/10/2019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11E209-8C10-49EE-BF3E-907F1508E9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Will your next Pi Wars entry be a walker? The challenges of multi-legged robots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FC6A0E-69E5-407E-9E72-4B092E276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9EC906-C497-41B6-8FC7-B716E9973C43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23A6DA61-F206-4797-91D7-782E0A4F8B96}"/>
              </a:ext>
            </a:extLst>
          </p:cNvPr>
          <p:cNvSpPr txBox="1">
            <a:spLocks/>
          </p:cNvSpPr>
          <p:nvPr/>
        </p:nvSpPr>
        <p:spPr>
          <a:xfrm>
            <a:off x="454059" y="850585"/>
            <a:ext cx="3829909" cy="40254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50505A"/>
              </a:buClr>
              <a:buFont typeface="Arial" pitchFamily="34" charset="0"/>
              <a:buChar char="•"/>
              <a:defRPr sz="2400" kern="1200">
                <a:solidFill>
                  <a:srgbClr val="40404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–"/>
              <a:defRPr sz="20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•"/>
              <a:defRPr sz="18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–"/>
              <a:defRPr sz="16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»"/>
              <a:defRPr sz="16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2400"/>
              </a:spcAft>
            </a:pPr>
            <a:r>
              <a:rPr lang="en-GB" dirty="0"/>
              <a:t>Servos are ideal for joints!</a:t>
            </a:r>
          </a:p>
          <a:p>
            <a:pPr>
              <a:lnSpc>
                <a:spcPct val="150000"/>
              </a:lnSpc>
              <a:spcAft>
                <a:spcPts val="2400"/>
              </a:spcAft>
            </a:pPr>
            <a:r>
              <a:rPr lang="en-GB" dirty="0"/>
              <a:t>Motor with built-in feedback loop</a:t>
            </a:r>
          </a:p>
          <a:p>
            <a:pPr>
              <a:lnSpc>
                <a:spcPct val="150000"/>
              </a:lnSpc>
              <a:spcAft>
                <a:spcPts val="1800"/>
              </a:spcAft>
            </a:pPr>
            <a:r>
              <a:rPr lang="en-GB" dirty="0"/>
              <a:t>Goes to and stays at an angle you tell it to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26DD2AD-A38E-48DB-BFA3-61DDE499BACA}"/>
              </a:ext>
            </a:extLst>
          </p:cNvPr>
          <p:cNvSpPr txBox="1">
            <a:spLocks/>
          </p:cNvSpPr>
          <p:nvPr/>
        </p:nvSpPr>
        <p:spPr>
          <a:xfrm>
            <a:off x="4283968" y="843557"/>
            <a:ext cx="4402834" cy="483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•"/>
              <a:defRPr sz="2400" kern="1200">
                <a:solidFill>
                  <a:srgbClr val="40404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–"/>
              <a:defRPr sz="2000" kern="1200">
                <a:solidFill>
                  <a:srgbClr val="40404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•"/>
              <a:defRPr sz="1800" kern="1200">
                <a:solidFill>
                  <a:srgbClr val="40404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–"/>
              <a:defRPr sz="1600" kern="1200">
                <a:solidFill>
                  <a:srgbClr val="40404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»"/>
              <a:defRPr sz="1600" kern="1200">
                <a:solidFill>
                  <a:srgbClr val="40404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GB" u="sng" dirty="0"/>
              <a:t>Considerations</a:t>
            </a:r>
          </a:p>
        </p:txBody>
      </p:sp>
    </p:spTree>
    <p:extLst>
      <p:ext uri="{BB962C8B-B14F-4D97-AF65-F5344CB8AC3E}">
        <p14:creationId xmlns:p14="http://schemas.microsoft.com/office/powerpoint/2010/main" val="288595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9EAD467-B7F9-4BB7-975A-3E9E633D0B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843558"/>
            <a:ext cx="4186808" cy="2143320"/>
          </a:xfrm>
        </p:spPr>
        <p:txBody>
          <a:bodyPr>
            <a:normAutofit/>
          </a:bodyPr>
          <a:lstStyle/>
          <a:p>
            <a:pPr fontAlgn="base"/>
            <a:r>
              <a:rPr lang="en-GB" dirty="0"/>
              <a:t>Hobby Servos</a:t>
            </a:r>
          </a:p>
          <a:p>
            <a:pPr lvl="1" fontAlgn="base"/>
            <a:r>
              <a:rPr lang="en-GB" dirty="0">
                <a:solidFill>
                  <a:srgbClr val="404048"/>
                </a:solidFill>
              </a:rPr>
              <a:t>PWM controlled</a:t>
            </a:r>
          </a:p>
          <a:p>
            <a:pPr lvl="1" fontAlgn="base"/>
            <a:r>
              <a:rPr lang="en-GB" dirty="0">
                <a:solidFill>
                  <a:srgbClr val="404048"/>
                </a:solidFill>
              </a:rPr>
              <a:t>Proportional feedback only</a:t>
            </a:r>
          </a:p>
          <a:p>
            <a:pPr lvl="1" fontAlgn="base"/>
            <a:r>
              <a:rPr lang="en-GB" dirty="0"/>
              <a:t>Hackable to add </a:t>
            </a:r>
            <a:r>
              <a:rPr lang="en-GB" dirty="0" err="1"/>
              <a:t>analog</a:t>
            </a:r>
            <a:r>
              <a:rPr lang="en-GB" dirty="0"/>
              <a:t> output for reading angle (or can buy)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0CD5D5B-FFFB-443F-B9BB-132600195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Servo Options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00BC19-7798-4F2F-802D-D236FEC68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05/10/2019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9EA88D-92BB-4799-8091-ACAF908DA3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Will your next Pi Wars entry be a walker? The challenges of multi-legged robots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D69F55-A53D-43FD-8AD1-2605F72C61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9EC906-C497-41B6-8FC7-B716E9973C43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A42EEA8D-6B28-4C5A-97A9-8CBDF21C41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60032" y="837718"/>
            <a:ext cx="1448488" cy="184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DB93D5CA-C2BB-4EA9-B099-8D7F894F6BA4}"/>
              </a:ext>
            </a:extLst>
          </p:cNvPr>
          <p:cNvSpPr txBox="1">
            <a:spLocks/>
          </p:cNvSpPr>
          <p:nvPr/>
        </p:nvSpPr>
        <p:spPr>
          <a:xfrm>
            <a:off x="4860032" y="2679549"/>
            <a:ext cx="1448488" cy="243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50505A"/>
              </a:buClr>
              <a:buFont typeface="Arial" pitchFamily="34" charset="0"/>
              <a:buChar char="•"/>
              <a:defRPr sz="2400" kern="1200">
                <a:solidFill>
                  <a:srgbClr val="40404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–"/>
              <a:defRPr sz="20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•"/>
              <a:defRPr sz="18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–"/>
              <a:defRPr sz="16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»"/>
              <a:defRPr sz="16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GB" sz="1000" dirty="0" err="1"/>
              <a:t>Hitec</a:t>
            </a:r>
            <a:r>
              <a:rPr lang="en-GB" sz="1000" dirty="0"/>
              <a:t> Servo [6]</a:t>
            </a:r>
          </a:p>
        </p:txBody>
      </p:sp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9F36446F-9C71-4DB5-AB70-26C89D1AD2D8}"/>
              </a:ext>
            </a:extLst>
          </p:cNvPr>
          <p:cNvSpPr txBox="1">
            <a:spLocks/>
          </p:cNvSpPr>
          <p:nvPr/>
        </p:nvSpPr>
        <p:spPr>
          <a:xfrm>
            <a:off x="457199" y="2996048"/>
            <a:ext cx="4402833" cy="19519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50505A"/>
              </a:buClr>
              <a:buFont typeface="Arial" pitchFamily="34" charset="0"/>
              <a:buChar char="•"/>
              <a:defRPr sz="2400" kern="1200">
                <a:solidFill>
                  <a:srgbClr val="40404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–"/>
              <a:defRPr sz="20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•"/>
              <a:defRPr sz="18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–"/>
              <a:defRPr sz="16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»"/>
              <a:defRPr sz="16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GB" dirty="0"/>
              <a:t>Servo Drivers</a:t>
            </a:r>
          </a:p>
          <a:p>
            <a:pPr lvl="1" fontAlgn="base"/>
            <a:r>
              <a:rPr lang="en-GB" dirty="0"/>
              <a:t>Many options for up to 16 servos</a:t>
            </a:r>
          </a:p>
          <a:p>
            <a:pPr lvl="1" fontAlgn="base"/>
            <a:r>
              <a:rPr lang="en-GB" dirty="0"/>
              <a:t>Fewer for more (no HATs yet)</a:t>
            </a:r>
          </a:p>
          <a:p>
            <a:pPr lvl="1" fontAlgn="base"/>
            <a:r>
              <a:rPr lang="en-GB" dirty="0"/>
              <a:t>None have connections for extra pin of </a:t>
            </a:r>
            <a:r>
              <a:rPr lang="en-GB" dirty="0" err="1"/>
              <a:t>analog</a:t>
            </a:r>
            <a:r>
              <a:rPr lang="en-GB" dirty="0"/>
              <a:t> output servos</a:t>
            </a:r>
          </a:p>
        </p:txBody>
      </p:sp>
      <p:pic>
        <p:nvPicPr>
          <p:cNvPr id="2050" name="Picture 2" descr="Analog Feedback Micro Servo - Plastic Gear">
            <a:extLst>
              <a:ext uri="{FF2B5EF4-FFF2-40B4-BE49-F238E27FC236}">
                <a16:creationId xmlns:a16="http://schemas.microsoft.com/office/drawing/2014/main" id="{A17FCFFC-13C7-4C47-BCA0-88770EE58E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86492" y="834907"/>
            <a:ext cx="2298721" cy="184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ontent Placeholder 1">
            <a:extLst>
              <a:ext uri="{FF2B5EF4-FFF2-40B4-BE49-F238E27FC236}">
                <a16:creationId xmlns:a16="http://schemas.microsoft.com/office/drawing/2014/main" id="{6A9909C8-376A-43A9-AA14-A4B838DE65DE}"/>
              </a:ext>
            </a:extLst>
          </p:cNvPr>
          <p:cNvSpPr txBox="1">
            <a:spLocks/>
          </p:cNvSpPr>
          <p:nvPr/>
        </p:nvSpPr>
        <p:spPr>
          <a:xfrm>
            <a:off x="6383809" y="2679549"/>
            <a:ext cx="2301404" cy="243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50505A"/>
              </a:buClr>
              <a:buFont typeface="Arial" pitchFamily="34" charset="0"/>
              <a:buChar char="•"/>
              <a:defRPr sz="2400" kern="1200">
                <a:solidFill>
                  <a:srgbClr val="40404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–"/>
              <a:defRPr sz="20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•"/>
              <a:defRPr sz="18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–"/>
              <a:defRPr sz="16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»"/>
              <a:defRPr sz="16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GB" sz="1000" dirty="0"/>
              <a:t>Adafruit Analog Feedback Servo [7]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C9622053-1FF7-4356-A2CF-E7FD2FB0FE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13642" y="2996398"/>
            <a:ext cx="2064632" cy="168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3AFF2664-F25E-4FED-9ABB-4C58F7719E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18542" y="2995912"/>
            <a:ext cx="1466671" cy="168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Content Placeholder 1">
            <a:extLst>
              <a:ext uri="{FF2B5EF4-FFF2-40B4-BE49-F238E27FC236}">
                <a16:creationId xmlns:a16="http://schemas.microsoft.com/office/drawing/2014/main" id="{800E6ED5-A82B-4846-9702-380175B2B93C}"/>
              </a:ext>
            </a:extLst>
          </p:cNvPr>
          <p:cNvSpPr txBox="1">
            <a:spLocks/>
          </p:cNvSpPr>
          <p:nvPr/>
        </p:nvSpPr>
        <p:spPr>
          <a:xfrm>
            <a:off x="5013642" y="4675509"/>
            <a:ext cx="2064632" cy="243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50505A"/>
              </a:buClr>
              <a:buFont typeface="Arial" pitchFamily="34" charset="0"/>
              <a:buChar char="•"/>
              <a:defRPr sz="2400" kern="1200">
                <a:solidFill>
                  <a:srgbClr val="40404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–"/>
              <a:defRPr sz="20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•"/>
              <a:defRPr sz="18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–"/>
              <a:defRPr sz="16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»"/>
              <a:defRPr sz="16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GB" sz="1000" dirty="0" err="1"/>
              <a:t>Sparkfun</a:t>
            </a:r>
            <a:r>
              <a:rPr lang="en-GB" sz="1000" dirty="0"/>
              <a:t> Pi Servo HAT [8]</a:t>
            </a:r>
          </a:p>
        </p:txBody>
      </p:sp>
      <p:sp>
        <p:nvSpPr>
          <p:cNvPr id="42" name="Content Placeholder 1">
            <a:extLst>
              <a:ext uri="{FF2B5EF4-FFF2-40B4-BE49-F238E27FC236}">
                <a16:creationId xmlns:a16="http://schemas.microsoft.com/office/drawing/2014/main" id="{88411E44-6A94-4DDE-BA9C-B40048CE1DBD}"/>
              </a:ext>
            </a:extLst>
          </p:cNvPr>
          <p:cNvSpPr txBox="1">
            <a:spLocks/>
          </p:cNvSpPr>
          <p:nvPr/>
        </p:nvSpPr>
        <p:spPr>
          <a:xfrm>
            <a:off x="7231884" y="4675509"/>
            <a:ext cx="1453328" cy="243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50505A"/>
              </a:buClr>
              <a:buFont typeface="Arial" pitchFamily="34" charset="0"/>
              <a:buChar char="•"/>
              <a:defRPr sz="2400" kern="1200">
                <a:solidFill>
                  <a:srgbClr val="40404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–"/>
              <a:defRPr sz="20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•"/>
              <a:defRPr sz="18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–"/>
              <a:defRPr sz="16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»"/>
              <a:defRPr sz="16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GB" sz="1000" dirty="0" err="1"/>
              <a:t>Lynxmotion</a:t>
            </a:r>
            <a:r>
              <a:rPr lang="en-GB" sz="1000" dirty="0"/>
              <a:t> SSC-32U [9]</a:t>
            </a:r>
          </a:p>
        </p:txBody>
      </p:sp>
    </p:spTree>
    <p:extLst>
      <p:ext uri="{BB962C8B-B14F-4D97-AF65-F5344CB8AC3E}">
        <p14:creationId xmlns:p14="http://schemas.microsoft.com/office/powerpoint/2010/main" val="6719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/>
      <p:bldP spid="41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9EAD467-B7F9-4BB7-975A-3E9E633D0B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843558"/>
            <a:ext cx="4759118" cy="2152490"/>
          </a:xfrm>
        </p:spPr>
        <p:txBody>
          <a:bodyPr>
            <a:normAutofit/>
          </a:bodyPr>
          <a:lstStyle/>
          <a:p>
            <a:pPr fontAlgn="base"/>
            <a:r>
              <a:rPr lang="en-GB" dirty="0"/>
              <a:t>Smart Servos</a:t>
            </a:r>
          </a:p>
          <a:p>
            <a:pPr lvl="1" fontAlgn="base"/>
            <a:r>
              <a:rPr lang="en-GB" dirty="0">
                <a:solidFill>
                  <a:srgbClr val="404048"/>
                </a:solidFill>
              </a:rPr>
              <a:t>Specifically designed for robotics</a:t>
            </a:r>
          </a:p>
          <a:p>
            <a:pPr lvl="1" fontAlgn="base"/>
            <a:r>
              <a:rPr lang="en-GB" dirty="0">
                <a:solidFill>
                  <a:srgbClr val="404048"/>
                </a:solidFill>
              </a:rPr>
              <a:t>Built-in PID feedback loop</a:t>
            </a:r>
          </a:p>
          <a:p>
            <a:pPr lvl="1" fontAlgn="base"/>
            <a:r>
              <a:rPr lang="en-GB" dirty="0">
                <a:solidFill>
                  <a:srgbClr val="404048"/>
                </a:solidFill>
              </a:rPr>
              <a:t>On a communication bus</a:t>
            </a:r>
          </a:p>
          <a:p>
            <a:pPr lvl="1" fontAlgn="base"/>
            <a:r>
              <a:rPr lang="en-GB" dirty="0">
                <a:solidFill>
                  <a:srgbClr val="404048"/>
                </a:solidFill>
              </a:rPr>
              <a:t>Can read angle, current, temp etc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0CD5D5B-FFFB-443F-B9BB-132600195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Servo Options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00BC19-7798-4F2F-802D-D236FEC68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05/10/2019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9EA88D-92BB-4799-8091-ACAF908DA3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Will your next Pi Wars entry be a walker? The challenges of multi-legged robots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D69F55-A53D-43FD-8AD1-2605F72C61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9EC906-C497-41B6-8FC7-B716E9973C43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5AB41140-C22F-4583-BDA2-A8ED8F79C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60278" y="2996048"/>
            <a:ext cx="2324936" cy="168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0C463C55-DC69-4115-A5EA-FAA491026B0E}"/>
              </a:ext>
            </a:extLst>
          </p:cNvPr>
          <p:cNvSpPr txBox="1">
            <a:spLocks/>
          </p:cNvSpPr>
          <p:nvPr/>
        </p:nvSpPr>
        <p:spPr>
          <a:xfrm>
            <a:off x="6360277" y="4682067"/>
            <a:ext cx="2324936" cy="243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50505A"/>
              </a:buClr>
              <a:buFont typeface="Arial" pitchFamily="34" charset="0"/>
              <a:buChar char="•"/>
              <a:defRPr sz="2400" kern="1200">
                <a:solidFill>
                  <a:srgbClr val="40404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–"/>
              <a:defRPr sz="20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•"/>
              <a:defRPr sz="18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–"/>
              <a:defRPr sz="16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»"/>
              <a:defRPr sz="16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GB" sz="1000" dirty="0" err="1"/>
              <a:t>ODrive</a:t>
            </a:r>
            <a:r>
              <a:rPr lang="en-GB" sz="1000" dirty="0"/>
              <a:t> [13]</a:t>
            </a:r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9818BE22-AFE7-46B4-8968-F29FBCDF86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43690" y="841963"/>
            <a:ext cx="1741524" cy="184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4E5F36E3-E4E6-485A-BDB2-99E2163B78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55760" y="840610"/>
            <a:ext cx="1448488" cy="184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ontent Placeholder 1">
            <a:extLst>
              <a:ext uri="{FF2B5EF4-FFF2-40B4-BE49-F238E27FC236}">
                <a16:creationId xmlns:a16="http://schemas.microsoft.com/office/drawing/2014/main" id="{7746BFDA-16A5-4462-A80B-EAB38F8A63D9}"/>
              </a:ext>
            </a:extLst>
          </p:cNvPr>
          <p:cNvSpPr txBox="1">
            <a:spLocks/>
          </p:cNvSpPr>
          <p:nvPr/>
        </p:nvSpPr>
        <p:spPr>
          <a:xfrm>
            <a:off x="4067944" y="4683808"/>
            <a:ext cx="2192259" cy="243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50505A"/>
              </a:buClr>
              <a:buFont typeface="Arial" pitchFamily="34" charset="0"/>
              <a:buChar char="•"/>
              <a:defRPr sz="2400" kern="1200">
                <a:solidFill>
                  <a:srgbClr val="40404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–"/>
              <a:defRPr sz="20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•"/>
              <a:defRPr sz="18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–"/>
              <a:defRPr sz="16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»"/>
              <a:defRPr sz="16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GB" sz="1000" dirty="0" err="1"/>
              <a:t>Mechaduino</a:t>
            </a:r>
            <a:r>
              <a:rPr lang="en-GB" sz="1000" dirty="0"/>
              <a:t> [12]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C71AB95C-0FAB-483A-8371-DAC28C36779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67944" y="2996048"/>
            <a:ext cx="2192259" cy="168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Content Placeholder 7">
            <a:extLst>
              <a:ext uri="{FF2B5EF4-FFF2-40B4-BE49-F238E27FC236}">
                <a16:creationId xmlns:a16="http://schemas.microsoft.com/office/drawing/2014/main" id="{EE5A2A02-8783-426C-A314-A0D0404F6A1B}"/>
              </a:ext>
            </a:extLst>
          </p:cNvPr>
          <p:cNvSpPr txBox="1">
            <a:spLocks/>
          </p:cNvSpPr>
          <p:nvPr/>
        </p:nvSpPr>
        <p:spPr>
          <a:xfrm>
            <a:off x="457201" y="2996048"/>
            <a:ext cx="3466727" cy="1807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50505A"/>
              </a:buClr>
              <a:buFont typeface="Arial" pitchFamily="34" charset="0"/>
              <a:buChar char="•"/>
              <a:defRPr sz="2400" kern="1200">
                <a:solidFill>
                  <a:srgbClr val="40404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–"/>
              <a:defRPr sz="20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•"/>
              <a:defRPr sz="18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–"/>
              <a:defRPr sz="16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»"/>
              <a:defRPr sz="16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GB" dirty="0"/>
              <a:t>DIY Servos</a:t>
            </a:r>
            <a:endParaRPr lang="en-GB" sz="3200" dirty="0"/>
          </a:p>
          <a:p>
            <a:pPr lvl="1" fontAlgn="base"/>
            <a:r>
              <a:rPr lang="en-GB" dirty="0">
                <a:solidFill>
                  <a:srgbClr val="404048"/>
                </a:solidFill>
              </a:rPr>
              <a:t>Motor + Encoder + Driver + Microcontroller</a:t>
            </a:r>
          </a:p>
          <a:p>
            <a:pPr lvl="1" fontAlgn="base"/>
            <a:r>
              <a:rPr lang="en-GB" dirty="0">
                <a:solidFill>
                  <a:srgbClr val="404048"/>
                </a:solidFill>
              </a:rPr>
              <a:t>Off-the-shelf options available</a:t>
            </a:r>
          </a:p>
        </p:txBody>
      </p:sp>
      <p:sp>
        <p:nvSpPr>
          <p:cNvPr id="35" name="Content Placeholder 1">
            <a:extLst>
              <a:ext uri="{FF2B5EF4-FFF2-40B4-BE49-F238E27FC236}">
                <a16:creationId xmlns:a16="http://schemas.microsoft.com/office/drawing/2014/main" id="{95FD4174-EEAC-45FE-9D2D-54CCA09E698E}"/>
              </a:ext>
            </a:extLst>
          </p:cNvPr>
          <p:cNvSpPr txBox="1">
            <a:spLocks/>
          </p:cNvSpPr>
          <p:nvPr/>
        </p:nvSpPr>
        <p:spPr>
          <a:xfrm>
            <a:off x="5355760" y="2684507"/>
            <a:ext cx="1448488" cy="243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50505A"/>
              </a:buClr>
              <a:buFont typeface="Arial" pitchFamily="34" charset="0"/>
              <a:buChar char="•"/>
              <a:defRPr sz="2400" kern="1200">
                <a:solidFill>
                  <a:srgbClr val="40404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–"/>
              <a:defRPr sz="20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•"/>
              <a:defRPr sz="18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–"/>
              <a:defRPr sz="16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»"/>
              <a:defRPr sz="16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GB" sz="1000" dirty="0" err="1"/>
              <a:t>Dynamixel</a:t>
            </a:r>
            <a:r>
              <a:rPr lang="en-GB" sz="1000" dirty="0"/>
              <a:t> [10]</a:t>
            </a:r>
          </a:p>
        </p:txBody>
      </p:sp>
      <p:sp>
        <p:nvSpPr>
          <p:cNvPr id="36" name="Content Placeholder 1">
            <a:extLst>
              <a:ext uri="{FF2B5EF4-FFF2-40B4-BE49-F238E27FC236}">
                <a16:creationId xmlns:a16="http://schemas.microsoft.com/office/drawing/2014/main" id="{9E1368B7-C2ED-4102-930E-9CBAA583E0B8}"/>
              </a:ext>
            </a:extLst>
          </p:cNvPr>
          <p:cNvSpPr txBox="1">
            <a:spLocks/>
          </p:cNvSpPr>
          <p:nvPr/>
        </p:nvSpPr>
        <p:spPr>
          <a:xfrm>
            <a:off x="6943689" y="2683880"/>
            <a:ext cx="1741524" cy="243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50505A"/>
              </a:buClr>
              <a:buFont typeface="Arial" pitchFamily="34" charset="0"/>
              <a:buChar char="•"/>
              <a:defRPr sz="2400" kern="1200">
                <a:solidFill>
                  <a:srgbClr val="40404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–"/>
              <a:defRPr sz="20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•"/>
              <a:defRPr sz="18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–"/>
              <a:defRPr sz="16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404048"/>
              </a:buClr>
              <a:buFont typeface="Arial" pitchFamily="34" charset="0"/>
              <a:buChar char="»"/>
              <a:defRPr sz="1600" kern="1200">
                <a:solidFill>
                  <a:srgbClr val="5050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GB" sz="1000" dirty="0" err="1"/>
              <a:t>Lynxmotion</a:t>
            </a:r>
            <a:r>
              <a:rPr lang="en-GB" sz="1000" dirty="0"/>
              <a:t> SS [11]</a:t>
            </a:r>
          </a:p>
        </p:txBody>
      </p:sp>
    </p:spTree>
    <p:extLst>
      <p:ext uri="{BB962C8B-B14F-4D97-AF65-F5344CB8AC3E}">
        <p14:creationId xmlns:p14="http://schemas.microsoft.com/office/powerpoint/2010/main" val="81213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2" grpId="0"/>
      <p:bldP spid="35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F2688F-187C-4595-A886-25B273C484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843558"/>
            <a:ext cx="5050904" cy="4104456"/>
          </a:xfrm>
        </p:spPr>
        <p:txBody>
          <a:bodyPr>
            <a:normAutofit/>
          </a:bodyPr>
          <a:lstStyle/>
          <a:p>
            <a:pPr>
              <a:lnSpc>
                <a:spcPct val="125000"/>
              </a:lnSpc>
            </a:pPr>
            <a:r>
              <a:rPr lang="en-GB" dirty="0"/>
              <a:t>Calibrate your servos!</a:t>
            </a:r>
          </a:p>
          <a:p>
            <a:pPr lvl="1">
              <a:lnSpc>
                <a:spcPct val="125000"/>
              </a:lnSpc>
            </a:pPr>
            <a:r>
              <a:rPr lang="en-GB" dirty="0">
                <a:solidFill>
                  <a:srgbClr val="404048"/>
                </a:solidFill>
              </a:rPr>
              <a:t>-90 and +90, and 0 degree values</a:t>
            </a:r>
          </a:p>
          <a:p>
            <a:pPr lvl="1">
              <a:lnSpc>
                <a:spcPct val="125000"/>
              </a:lnSpc>
              <a:spcAft>
                <a:spcPts val="1800"/>
              </a:spcAft>
            </a:pPr>
            <a:r>
              <a:rPr lang="en-GB" dirty="0">
                <a:solidFill>
                  <a:srgbClr val="404048"/>
                </a:solidFill>
              </a:rPr>
              <a:t>If your robot is heavy, calibrate upside down or under load</a:t>
            </a:r>
          </a:p>
          <a:p>
            <a:pPr>
              <a:spcAft>
                <a:spcPts val="1800"/>
              </a:spcAft>
            </a:pPr>
            <a:r>
              <a:rPr lang="en-GB" dirty="0"/>
              <a:t>Go for metal gear servos if possible</a:t>
            </a:r>
          </a:p>
          <a:p>
            <a:pPr>
              <a:spcAft>
                <a:spcPts val="1800"/>
              </a:spcAft>
            </a:pPr>
            <a:r>
              <a:rPr lang="en-GB" dirty="0"/>
              <a:t>Add springs to legs to reduce load</a:t>
            </a:r>
          </a:p>
          <a:p>
            <a:pPr>
              <a:lnSpc>
                <a:spcPct val="125000"/>
              </a:lnSpc>
            </a:pPr>
            <a:r>
              <a:rPr lang="en-GB" dirty="0"/>
              <a:t>Place heaviest parts at the centre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33594A6-6F77-48E7-95BC-D59CB842D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Hardware Tips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92272-4E25-4F70-8043-52E7922A2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05/10/2019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91FD8B-570B-4EF4-BD0A-5480916C0C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Will your next Pi Wars entry be a walker? The challenges of multi-legged robots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7CE6D9-107B-4ED8-BF2B-578D730140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9EC906-C497-41B6-8FC7-B716E9973C43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4EDB62CF-AEA8-402A-BD18-6BAEA6CC60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8524" y="3142236"/>
            <a:ext cx="3106687" cy="1661762"/>
          </a:xfr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AEC7E7-1875-4DCF-858A-0A471DBD04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8524" y="843558"/>
            <a:ext cx="3106687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1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1143</Words>
  <Application>Microsoft Office PowerPoint</Application>
  <PresentationFormat>On-screen Show (16:9)</PresentationFormat>
  <Paragraphs>177</Paragraphs>
  <Slides>17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Aero Matics</vt:lpstr>
      <vt:lpstr>Arial</vt:lpstr>
      <vt:lpstr>Calibri</vt:lpstr>
      <vt:lpstr>Office Theme</vt:lpstr>
      <vt:lpstr>Will your next Pi Wars entry be a Walker?</vt:lpstr>
      <vt:lpstr>Walkers</vt:lpstr>
      <vt:lpstr>Walkers &amp; Me</vt:lpstr>
      <vt:lpstr>Why a Walker?</vt:lpstr>
      <vt:lpstr>Deciding on a Walker</vt:lpstr>
      <vt:lpstr>Joint Motors</vt:lpstr>
      <vt:lpstr>Servo Options</vt:lpstr>
      <vt:lpstr>Servo Options</vt:lpstr>
      <vt:lpstr>Hardware Tips</vt:lpstr>
      <vt:lpstr>How to Walk</vt:lpstr>
      <vt:lpstr>Inverse Kinematics (IK)</vt:lpstr>
      <vt:lpstr>Gait (Walking Pattern)</vt:lpstr>
      <vt:lpstr>Gait Generation</vt:lpstr>
      <vt:lpstr>Balancing</vt:lpstr>
      <vt:lpstr>Will your next Pi Wars entry be a Walker?</vt:lpstr>
      <vt:lpstr>Thanks for listening!</vt:lpstr>
      <vt:lpstr>Image 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2019-10-01T11:30:27Z</dcterms:created>
  <dcterms:modified xsi:type="dcterms:W3CDTF">2019-10-02T19:33:56Z</dcterms:modified>
</cp:coreProperties>
</file>