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Proxima Nova"/>
      <p:regular r:id="rId23"/>
      <p:bold r:id="rId24"/>
      <p:italic r:id="rId25"/>
      <p:boldItalic r:id="rId26"/>
    </p:embeddedFont>
    <p:embeddedFont>
      <p:font typeface="Robo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ProximaNova-bold.fntdata"/><Relationship Id="rId23" Type="http://schemas.openxmlformats.org/officeDocument/2006/relationships/font" Target="fonts/ProximaNova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roximaNova-boldItalic.fntdata"/><Relationship Id="rId25" Type="http://schemas.openxmlformats.org/officeDocument/2006/relationships/font" Target="fonts/ProximaNova-italic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42e3e7cd_1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42e3e7c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00bde1a8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00bde1a8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If we have an oscillating system and we want to stop it oscillating, we want to cause “drag” on it - imagine trying to swing in treacle.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differential term is like drag - it opposes the oscillations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 intuitively,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Proportional gain gives faster, snappier control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Integral gain determins how hard the controller works against external forces (like carpet or a slope)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Differential gain acts like a damper to control oscillations and reduce overshooting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18fcd2d1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18fcd2d1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Tuning is picking the values of Kp, Ki, Kd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Bit of a black art…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Formal methods - google them: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I’m not going to try to pronounce them all :)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My basic approach: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Kp until it oscillates, then back off a bit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Ki until it gets to set point fast enough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Try increasing Kd to kill oscillations, bearing in mind that a -ve D might be needed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1735a2bf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1735a2bf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As I said before, PID loops benefit from being </a:t>
            </a:r>
            <a:r>
              <a:rPr lang="en"/>
              <a:t>run very regularly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higher the frequency, the faster they can react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Less likely to oscillate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Regularity is important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Consider running on a microcontroller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Tigerbot used a Pimoroni propellor hat to run the motor speed control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8 core microcontroller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used 1 core for talking I2C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1 core for PID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4 cores for counting quadrature encoder pulses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Heading hold should be fine on a Pi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Brian Starkey (@usedbytes) ran a heading hold loop on Mini Mouse at 60Hz (written in golang)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a BNO055 Absolute Orientation Sensor for sensing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764221e4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764221e4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Loop needs to run very regularly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Trigger it on a timer - don’t use a sleep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Each time you go round the loop, the controller does something - so the Gains are proportional to the loop frequency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you change the loop period, you need to retune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faster the loop runs, the more accurate the control can be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Quadcopters (which need very fast response times to not drop out of the sky), their control loops run at 8Khz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Differential term - take the previous error away from current error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Integral term - add up errors - beware of it wrapping - may need to cap 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Risk of blowing your motor controller!  Make sure you have current limiting (or a fuse)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Beware of maxing the signal to the controller - commanding the controller to deliver maximum current to the motor (unless you’re certain all the components can take it)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Beware of changing signal to the controller too fast - because motors are inductive, you can blow your motor controller that way too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1735a2b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1735a2b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 here’s a real example of the speed control loop from Tigerbot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Written in Spin which is the language for the Propeller microcontroller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b := i2c.get(speedbase+i)   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Gets desired speed over I2C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nextpos := quad.count(i)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 current position from the core running the quadrature encoder counting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last_error := desired_speed - actual_speed[i] 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last error using the desired speed and taking away the actual speed from the last time it looped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actual_speed[i] := (nextpos - lastpos[i])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the current actual speed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lastpos[i] := nextpos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/>
              <a:t>Copies current position into lastpos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error := desired_speed - actual_speed[i]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the error term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error_derivative[i] := error - last_error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the error derivative term - by taking away the last error from the current error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error_integral[i] := (error_integral[i] * 100 / 99) + error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the error integral term  - by adding the current error to the sum of errors so far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error_integral[i] := -maxintegral #&gt; error_integral[i] &lt;# maxintegral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Caps the error integral (to prevent “winding up” and wrapping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newspeed := Kp * error + Ki * error_integral[i] + Kd * error_derivative[i]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the new_speed setting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setMotorSpeed(i, newspeed)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Sends the new_speed setting to the motor controller</a:t>
            </a:r>
            <a:endParaRPr/>
          </a:p>
          <a:p>
            <a:pPr indent="-3175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000">
                <a:solidFill>
                  <a:srgbClr val="D73A49"/>
                </a:solidFill>
                <a:highlight>
                  <a:schemeClr val="lt1"/>
                </a:highlight>
                <a:latin typeface="Consolas"/>
                <a:ea typeface="Consolas"/>
                <a:cs typeface="Consolas"/>
                <a:sym typeface="Consolas"/>
              </a:rPr>
              <a:t>Lastspeed[i] := newspeed</a:t>
            </a:r>
            <a:endParaRPr b="1" sz="1000">
              <a:solidFill>
                <a:srgbClr val="D73A49"/>
              </a:solidFill>
              <a:highlight>
                <a:schemeClr val="lt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Copies the new_speed into lastspeed ready for the next loop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There’s a link to the file this code is taken from in case you want to look at it again later.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00bde1a8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00bde1a8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43ec82703dc042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43ec82703dc042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bab3a369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bab3a369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Wall-E was 2019 entry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Tigerbot (the orange one with mecanum wheels) was 2018 entry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find them both in the robot display area if you want to get a closer look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18fcd2d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18fcd2d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Robot won’t drive straight.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Bunch of possible causes: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Manufacturing issues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Slightly different wheel size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Wheels not mounted straight on the chassis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Motors don’t turn at same speed: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Surface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Carpet vs wooden floor vs tiles vs gravel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Manufacturing tolerances - maybe the motors are just different? 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Dirt in the bearings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Hair wrapped round the motor shaft - a big problem in my house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also manifest as variability between autonomous runs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you run the minimal maze code, you find that the robot doesn’t finish in exactly the same spot each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18fcd2d1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18fcd2d1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Why does it drive straight when you control it directly?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Because you’re watching it - when it drifts, you steer to compensate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 let’s break that down: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what you want to control</a:t>
            </a:r>
            <a:endParaRPr/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Is that position, speed or angle?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Write code to use the measurement to compensate!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18fcd2d1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18fcd2d1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Pics show a couple of motors with encoders attached.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Left is a pololu micro metal gear motor (as used to be sold by Pimoroni - they’re about to start selling a magnetic one instead)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Has a slotted disk at the back and 2 light sensors (photo transistors)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Right is a pololu 25mm motor with encoder - used in both Tigerbot and Wall-E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Has a </a:t>
            </a:r>
            <a:r>
              <a:rPr lang="en"/>
              <a:t>48 CPR quadrature encoder and a selection of gearboxes.  A typical one might be 20:1 - giving 980 counts per rev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These are often called Quadrature encoders - they output 2 pulse streams in quadrature.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quadrature output tells you direction of rotation as well as giving you more resolution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example if the current state is (1) 00, the next state will either be (4) 10 or (2) 01 depending on which way the motor is spinning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need something to determine the direction, and then count the changes - pick one direction to count up and the other to count down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If you want to turn position into speed - its simply the difference between the counts at 2 different times.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18fcd2d1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18fcd2d1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Rate gyros give you a rotation rate (think degrees per second) - often 3 values - one for each of X, Y, Z axes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Mount it so that one of the axes points in the direction you want to measure, then just ignore the other readings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integrate the rate to turn it into an absolute heading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Gyro drift - generally at power up, the gyro doesn’t read 0.  Need to take a bunch of samples while the robot is stationary and average them to get the current drift rate.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Then just take away that drift rate from all the measurements to get the real rate.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BUT drift rate can vary with time (often due to temperature or battery voltage changes), so you’ll need to recalibrate every so often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Compass measures earth’s magnetic field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Gives you an absolute heading directly, but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Slower update rate (the number of times per second you can get a reading from it)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Affected by metal and magnets.  Oh - and don’t we have a couple of motors in this robot?...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Combined unit like the BNO055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Deals with all the hard stuff.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Has both gyros and a compass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Combines gyros and compass readings together to get an absolute heading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Read over I2C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18fcd2d1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18fcd2d1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Open loop control is what you had before: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 input is desired - either from a joystick or from the 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That is modified by code to turn it into a value you can pass to the motor controller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Controller changes how much current it allows through into the motor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Which accelerates the robot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Closed loop control is what we’re proposing here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Same as before, but now we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measure the resulting motor speed and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compare it to the desired speed and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do something with the error to change the motor speed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18fcd2d1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18fcd2d1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Think of the accelerator in a car.  When you push down on the accelerator, the car accelerates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fast that happens depends on how far down you press 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Now imagine we’re trying to hold a particular speed constant (like the cruise control)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Desired speed is fed in to the comparitor.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Lets imagine we want a particular speed and we set that as the desired speed.  It will be constant for the rest of this example.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Take away the current speed from the desired speed to get an error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That error is multiplied by a Gain to get a control signal.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That signal gets sent to the motor controller and results in the motor speeding up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Next time round the loop, the error signal will be smaller because the motor is now spinning a little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That repeats.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we had a totally frictionless system, eventually the speed would be constant at the desired speed, the error would be zero and the motor controller would be turned off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But in real life there’s always friction, so the system will settle at some constant speed where the error causes the motor controller to run at a rate which matches the friction losses.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764221e4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764221e4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Now we add an integral term to the controller.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integral term integrates the error - that is every time we go round the loop, we add the error onto the previous integral value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 the Proportional Term will behave as we saw before - finding steady state at some constant offset from the desired speed.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in this case the integral term will continue to increase until the error goes to zero (i.e. speed matches the desired speed)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 the integral term corrects any offset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downside of it is that it causes overshoot or even oscillation around the desired speed.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" name="Google Shape;56;p14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" name="Google Shape;61;p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21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hyperlink" Target="https://www.draw.io/?page-id=VqLm0xJwGkF7yo88qV9z&amp;scale=auto#G1fLcgh0cUx41JSi9MRMdZ434GIRlSM1bG" TargetMode="External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ithub.com/tigerbot-team/tigerbot/blob/master/metabotspin/mb3.spin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5oM1dUBOrZA" TargetMode="External"/><Relationship Id="rId4" Type="http://schemas.openxmlformats.org/officeDocument/2006/relationships/image" Target="../media/image13.jpg"/><Relationship Id="rId5" Type="http://schemas.openxmlformats.org/officeDocument/2006/relationships/hyperlink" Target="http://www.youtube.com/watch?v=-2efXpcRTYI" TargetMode="External"/><Relationship Id="rId6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gif"/><Relationship Id="rId4" Type="http://schemas.openxmlformats.org/officeDocument/2006/relationships/image" Target="../media/image1.png"/><Relationship Id="rId5" Type="http://schemas.openxmlformats.org/officeDocument/2006/relationships/image" Target="../media/image3.jpg"/><Relationship Id="rId6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bosch-sensortec.com/bst/products/all_products/bno055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hyperlink" Target="https://www.draw.io/?page-id=_XRjK8XTv-dnuMETmJXe&amp;scale=auto#G1fLcgh0cUx41JSi9MRMdZ434GIRlSM1bG" TargetMode="External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draw.io/?page-id=ldyC5HFvRJzFs_sShwbg&amp;scale=auto#G1fLcgh0cUx41JSi9MRMdZ434GIRlSM1bG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 cloud in front of dark blue star-filled sky" id="104" name="Google Shape;104;p25"/>
          <p:cNvPicPr preferRelativeResize="0"/>
          <p:nvPr/>
        </p:nvPicPr>
        <p:blipFill rotWithShape="1">
          <a:blip r:embed="rId3">
            <a:alphaModFix/>
          </a:blip>
          <a:srcRect b="17067" l="0" r="1719" t="0"/>
          <a:stretch/>
        </p:blipFill>
        <p:spPr>
          <a:xfrm>
            <a:off x="-73950" y="-12020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Proportional,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Integral, Differential (PID)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</a:t>
            </a:r>
            <a:endParaRPr/>
          </a:p>
        </p:txBody>
      </p:sp>
      <p:sp>
        <p:nvSpPr>
          <p:cNvPr id="106" name="Google Shape;106;p2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how to make your robot drive in a straight 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5"/>
          <p:cNvSpPr txBox="1"/>
          <p:nvPr>
            <p:ph idx="1" type="subTitle"/>
          </p:nvPr>
        </p:nvSpPr>
        <p:spPr>
          <a:xfrm>
            <a:off x="510450" y="4370773"/>
            <a:ext cx="81231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@lwr20</a:t>
            </a:r>
            <a:endParaRPr sz="1800"/>
          </a:p>
        </p:txBody>
      </p:sp>
      <p:cxnSp>
        <p:nvCxnSpPr>
          <p:cNvPr id="108" name="Google Shape;108;p25"/>
          <p:cNvCxnSpPr/>
          <p:nvPr/>
        </p:nvCxnSpPr>
        <p:spPr>
          <a:xfrm>
            <a:off x="615150" y="2998025"/>
            <a:ext cx="500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Loops (PID)</a:t>
            </a:r>
            <a:endParaRPr/>
          </a:p>
        </p:txBody>
      </p:sp>
      <p:sp>
        <p:nvSpPr>
          <p:cNvPr id="174" name="Google Shape;174;p34"/>
          <p:cNvSpPr txBox="1"/>
          <p:nvPr>
            <p:ph idx="1" type="body"/>
          </p:nvPr>
        </p:nvSpPr>
        <p:spPr>
          <a:xfrm>
            <a:off x="311700" y="1152475"/>
            <a:ext cx="412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Proportional, Integral, Differential control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Adds differential term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Usually used for damping oscillations or overshoot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Intuitively: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higher P gain means sharper control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 term determines how hard the controller works against external forces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 gain works as a damper and reduces the over-correcting and overshoots</a:t>
            </a:r>
            <a:endParaRPr/>
          </a:p>
        </p:txBody>
      </p:sp>
      <p:pic>
        <p:nvPicPr>
          <p:cNvPr id="175" name="Google Shape;175;p34" title="Request R(s) and output Y(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1900" y="1987250"/>
            <a:ext cx="4706250" cy="291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549" y="445023"/>
            <a:ext cx="5397677" cy="159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Tuning PID controllers</a:t>
            </a:r>
            <a:endParaRPr/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07375"/>
            <a:ext cx="4398800" cy="32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5"/>
          <p:cNvSpPr txBox="1"/>
          <p:nvPr>
            <p:ph idx="1" type="body"/>
          </p:nvPr>
        </p:nvSpPr>
        <p:spPr>
          <a:xfrm>
            <a:off x="311700" y="1152475"/>
            <a:ext cx="477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Tuning is picking the values of Kp, Ki, Kd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Bit of a black art…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Formal methods - google them: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Zeigler-Nichols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Tyreus-Luyben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Rivera, Morari and Skogestad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</a:pPr>
            <a:r>
              <a:rPr lang="en"/>
              <a:t>Basic approach: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Kp until it oscillates, then back off a bit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Ki until it gets to set point fast enough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Try increasing Kd to kill oscillations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-ve D might be needed…)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PID controller hardware</a:t>
            </a:r>
            <a:endParaRPr/>
          </a:p>
        </p:txBody>
      </p:sp>
      <p:sp>
        <p:nvSpPr>
          <p:cNvPr id="189" name="Google Shape;18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run very regularly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higher the frequency, the faster they can react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Less likely to oscillate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Regularity is important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running on a microcontroller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Tigerbot used a Pimoroni propellor hat to run the motor speed control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8 core microcontroller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used 1 core for talking I2C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1 core for PID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4 cores for counting quadrature encoder pulses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Heading hold should be fine on a Pi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Brian Starkey (@usedbytes) ran a heading hold loop at 60Hz (in golang)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a BNO055 Absolute Orientation Sensor for sensing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Turning that into code</a:t>
            </a:r>
            <a:endParaRPr/>
          </a:p>
        </p:txBody>
      </p:sp>
      <p:sp>
        <p:nvSpPr>
          <p:cNvPr id="195" name="Google Shape;19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Loop needs to run </a:t>
            </a:r>
            <a:r>
              <a:rPr i="1" lang="en"/>
              <a:t>very</a:t>
            </a:r>
            <a:r>
              <a:rPr lang="en"/>
              <a:t> regularly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Trigger it on a timer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Gains are per loop - so more loops per second = higher effective gain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If you change the loop period, you need to retune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</a:pPr>
            <a:r>
              <a:rPr lang="en"/>
              <a:t>The faster the loop runs, the more accurate the control can be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Quadcopter control loops run at 8Khz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Differential term - take the previous error away from current error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Integral term - add up errors - beware of it wrapping - may need to cap 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9900"/>
                </a:highlight>
              </a:rPr>
              <a:t>Risk of blowing your motor controller</a:t>
            </a:r>
            <a:r>
              <a:rPr lang="en"/>
              <a:t>!  Make sure you have current limiting (or a fuse)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Beware of maxing the signal to the controller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Beware of changing signal to the controller too fast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/>
          <p:nvPr>
            <p:ph type="title"/>
          </p:nvPr>
        </p:nvSpPr>
        <p:spPr>
          <a:xfrm>
            <a:off x="311700" y="179350"/>
            <a:ext cx="85206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 example (in spin for propellor hat)</a:t>
            </a:r>
            <a:endParaRPr/>
          </a:p>
        </p:txBody>
      </p:sp>
      <p:sp>
        <p:nvSpPr>
          <p:cNvPr id="201" name="Google Shape;201;p38"/>
          <p:cNvSpPr txBox="1"/>
          <p:nvPr>
            <p:ph idx="1" type="body"/>
          </p:nvPr>
        </p:nvSpPr>
        <p:spPr>
          <a:xfrm>
            <a:off x="311700" y="720775"/>
            <a:ext cx="8520600" cy="38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b := i2c.get(speedbase+i)   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desired_speed := ~b         ' note sneaky '~' that sign extends the byte value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nextpos := quad.count(i)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last_error := desired_speed - actual_speed[i] 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actual_speed[i] := (nextpos - lastpos[i]) * 3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lastpos[i] := nextpos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&lt;snip&gt;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error := desired_speed - actual_speed[i]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error_derivative[i] := error - last_error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error_integral[i] := (error_integral[i] * 100 / 99) + error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error_integral[i] := -maxintegral #&gt; error_integral[i] &lt;# maxintegral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newspeed := Kp * error + Ki * error_integral[i] + Kd * error_derivative[i]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&lt;snip&gt;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newspeed := (lastspeed[i] - maxpwmramp) #&gt; newspeed &lt;# (lastspeed[i] + maxpwmramp)  ' set a maximum PWM ramp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setMotorSpeed(i, newspeed)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lastspeed[i] := newspeed</a:t>
            </a:r>
            <a:endParaRPr b="1" sz="10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r>
              <a:rPr lang="en" sz="11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https://github.com/tigerbot-team/tigerbot/blob/master/metabotspin/mb3.spin</a:t>
            </a:r>
            <a:endParaRPr sz="900">
              <a:solidFill>
                <a:srgbClr val="D73A49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07" name="Google Shape;20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sensors to measure the thing being controlled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PID loops can run on Pi, but for really fast response, consider a microcontroller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PID controllers need tuning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a well tuned controller will make the robot more controllable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PID controllers can compensate for the environment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Slopes, rough surfaces, turntables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Autonomous events are </a:t>
            </a:r>
            <a:r>
              <a:rPr b="1" lang="en"/>
              <a:t>much</a:t>
            </a:r>
            <a:r>
              <a:rPr lang="en"/>
              <a:t> easier with a PID controlled robot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Questions?</a:t>
            </a:r>
            <a:endParaRPr/>
          </a:p>
        </p:txBody>
      </p:sp>
      <p:pic>
        <p:nvPicPr>
          <p:cNvPr id="213" name="Google Shape;213;p40" title="tigerbot vs turntabl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70125"/>
            <a:ext cx="4267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0" title="wall-e vs treadmill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425" y="1170125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should you listen to me?</a:t>
            </a:r>
            <a:endParaRPr sz="3600"/>
          </a:p>
        </p:txBody>
      </p:sp>
      <p:sp>
        <p:nvSpPr>
          <p:cNvPr id="114" name="Google Shape;114;p26"/>
          <p:cNvSpPr txBox="1"/>
          <p:nvPr>
            <p:ph idx="1" type="body"/>
          </p:nvPr>
        </p:nvSpPr>
        <p:spPr>
          <a:xfrm>
            <a:off x="311700" y="1396375"/>
            <a:ext cx="8520600" cy="14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2020 will be the first PiWars I have </a:t>
            </a:r>
            <a:r>
              <a:rPr b="1" lang="en" sz="2400"/>
              <a:t>not</a:t>
            </a:r>
            <a:r>
              <a:rPr lang="en" sz="2400"/>
              <a:t> competed in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So I’ve learned a lot (i.e. made a </a:t>
            </a:r>
            <a:r>
              <a:rPr b="1" lang="en" sz="2400"/>
              <a:t>lot</a:t>
            </a:r>
            <a:r>
              <a:rPr lang="en" sz="2400"/>
              <a:t> of mistakes!)</a:t>
            </a:r>
            <a:endParaRPr sz="2400"/>
          </a:p>
        </p:txBody>
      </p:sp>
      <p:pic>
        <p:nvPicPr>
          <p:cNvPr id="115" name="Google Shape;1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875" y="2357125"/>
            <a:ext cx="2153724" cy="251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025" y="2655400"/>
            <a:ext cx="3275425" cy="184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122" name="Google Shape;12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 robot won’t drive in a straight line (when controlled by my program)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Different sized wheels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Wheels not mounted correctly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Because my motors don’t turn at the same speed.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Affected by: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Surface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Manufacturing tolerances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Dirt in bearings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Etc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can also manifest as variability between autonomous runs 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Solution</a:t>
            </a:r>
            <a:endParaRPr/>
          </a:p>
        </p:txBody>
      </p:sp>
      <p:sp>
        <p:nvSpPr>
          <p:cNvPr id="128" name="Google Shape;12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Why does it drive straight when you control it directly?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Measure what you want to control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Is that position, speed or angle?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Write code to use the measurement to compensate!</a:t>
            </a: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25" y="3145675"/>
            <a:ext cx="3551725" cy="18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Position</a:t>
            </a:r>
            <a:endParaRPr/>
          </a:p>
        </p:txBody>
      </p:sp>
      <p:sp>
        <p:nvSpPr>
          <p:cNvPr id="135" name="Google Shape;13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Position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Encoders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Magnetic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Optical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“Quadrature”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Don’t lose count!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Dedicated microcontroller</a:t>
            </a:r>
            <a:endParaRPr/>
          </a:p>
        </p:txBody>
      </p:sp>
      <p:pic>
        <p:nvPicPr>
          <p:cNvPr id="136" name="Google Shape;1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1325" y="3245976"/>
            <a:ext cx="4790976" cy="15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0875" y="445025"/>
            <a:ext cx="2371425" cy="23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3875" y="445025"/>
            <a:ext cx="2490525" cy="24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Heading</a:t>
            </a:r>
            <a:endParaRPr/>
          </a:p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Gyro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Typically Rate Gyros - i.e. give you rotation </a:t>
            </a:r>
            <a:r>
              <a:rPr b="1" lang="en"/>
              <a:t>rate</a:t>
            </a:r>
            <a:r>
              <a:rPr lang="en"/>
              <a:t> about X, Y, Z axes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you mount it carefully, you only need to worry about one axis (no maths needed)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</a:t>
            </a:r>
            <a:r>
              <a:rPr b="1" lang="en"/>
              <a:t>integrate</a:t>
            </a:r>
            <a:r>
              <a:rPr lang="en"/>
              <a:t> the output to get a heading.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Gyro Drift!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These give you an angle about X, Y, Z axes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Slower update rate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Affected by metal and magnets (e.g. motors!)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Combined unit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350">
                <a:solidFill>
                  <a:srgbClr val="37474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BNO055 </a:t>
            </a:r>
            <a:r>
              <a:rPr lang="en"/>
              <a:t>Absolute Orientation Sensor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Combines compass and gyro readings, integrates, etc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475" y="1760473"/>
            <a:ext cx="7421097" cy="31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1"/>
          <p:cNvSpPr txBox="1"/>
          <p:nvPr>
            <p:ph idx="1" type="body"/>
          </p:nvPr>
        </p:nvSpPr>
        <p:spPr>
          <a:xfrm>
            <a:off x="225075" y="1260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loop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Closed Loop</a:t>
            </a:r>
            <a:endParaRPr/>
          </a:p>
        </p:txBody>
      </p:sp>
      <p:pic>
        <p:nvPicPr>
          <p:cNvPr id="151" name="Google Shape;1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7075" y="358398"/>
            <a:ext cx="6328601" cy="234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Loops (1)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Loops (P only)</a:t>
            </a:r>
            <a:endParaRPr/>
          </a:p>
        </p:txBody>
      </p:sp>
      <p:sp>
        <p:nvSpPr>
          <p:cNvPr id="158" name="Google Shape;158;p32"/>
          <p:cNvSpPr txBox="1"/>
          <p:nvPr>
            <p:ph idx="1" type="body"/>
          </p:nvPr>
        </p:nvSpPr>
        <p:spPr>
          <a:xfrm>
            <a:off x="311700" y="1152475"/>
            <a:ext cx="377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Proportional Control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Output to motor </a:t>
            </a:r>
            <a:r>
              <a:rPr b="1" lang="en"/>
              <a:t>proportional</a:t>
            </a:r>
            <a:r>
              <a:rPr lang="en"/>
              <a:t> to the </a:t>
            </a:r>
            <a:r>
              <a:rPr b="1" lang="en"/>
              <a:t>Error</a:t>
            </a:r>
            <a:r>
              <a:rPr lang="en"/>
              <a:t> between the </a:t>
            </a:r>
            <a:r>
              <a:rPr b="1" lang="en"/>
              <a:t>Desired</a:t>
            </a:r>
            <a:r>
              <a:rPr lang="en"/>
              <a:t> position and the </a:t>
            </a:r>
            <a:r>
              <a:rPr b="1" lang="en"/>
              <a:t>Actual</a:t>
            </a:r>
            <a:r>
              <a:rPr lang="en"/>
              <a:t> position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work, but sometimes leaves an offset (e.g. if the motor is under load)</a:t>
            </a:r>
            <a:endParaRPr/>
          </a:p>
        </p:txBody>
      </p:sp>
      <p:pic>
        <p:nvPicPr>
          <p:cNvPr id="159" name="Google Shape;159;p32" title="R(s), E(s) and Y(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550" y="1687700"/>
            <a:ext cx="4560952" cy="33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1399" y="475004"/>
            <a:ext cx="4747447" cy="155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Loops (PI)</a:t>
            </a:r>
            <a:endParaRPr/>
          </a:p>
        </p:txBody>
      </p:sp>
      <p:sp>
        <p:nvSpPr>
          <p:cNvPr id="166" name="Google Shape;166;p33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P-I controller: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Adds integral control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adds up error over time and adds that to the output signal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Corrects for offset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overshoot or oscillate</a:t>
            </a:r>
            <a:endParaRPr/>
          </a:p>
        </p:txBody>
      </p:sp>
      <p:pic>
        <p:nvPicPr>
          <p:cNvPr id="167" name="Google Shape;167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8" y="445023"/>
            <a:ext cx="4317998" cy="127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3" title="Request R(s) and output Y(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0" y="1873201"/>
            <a:ext cx="4267200" cy="308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