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7.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61" r:id="rId4"/>
  </p:sldMasterIdLst>
  <p:notesMasterIdLst>
    <p:notesMasterId r:id="rId41"/>
  </p:notesMasterIdLst>
  <p:sldIdLst>
    <p:sldId id="256" r:id="rId5"/>
    <p:sldId id="308" r:id="rId6"/>
    <p:sldId id="314" r:id="rId7"/>
    <p:sldId id="277" r:id="rId8"/>
    <p:sldId id="283" r:id="rId9"/>
    <p:sldId id="282" r:id="rId10"/>
    <p:sldId id="289" r:id="rId11"/>
    <p:sldId id="278" r:id="rId12"/>
    <p:sldId id="271" r:id="rId13"/>
    <p:sldId id="275" r:id="rId14"/>
    <p:sldId id="299" r:id="rId15"/>
    <p:sldId id="286" r:id="rId16"/>
    <p:sldId id="301" r:id="rId17"/>
    <p:sldId id="302" r:id="rId18"/>
    <p:sldId id="303" r:id="rId19"/>
    <p:sldId id="300" r:id="rId20"/>
    <p:sldId id="298" r:id="rId21"/>
    <p:sldId id="296" r:id="rId22"/>
    <p:sldId id="291" r:id="rId23"/>
    <p:sldId id="281" r:id="rId24"/>
    <p:sldId id="320" r:id="rId25"/>
    <p:sldId id="265" r:id="rId26"/>
    <p:sldId id="272" r:id="rId27"/>
    <p:sldId id="267" r:id="rId28"/>
    <p:sldId id="292" r:id="rId29"/>
    <p:sldId id="316" r:id="rId30"/>
    <p:sldId id="290" r:id="rId31"/>
    <p:sldId id="318" r:id="rId32"/>
    <p:sldId id="304" r:id="rId33"/>
    <p:sldId id="319" r:id="rId34"/>
    <p:sldId id="305" r:id="rId35"/>
    <p:sldId id="306" r:id="rId36"/>
    <p:sldId id="311" r:id="rId37"/>
    <p:sldId id="317" r:id="rId38"/>
    <p:sldId id="309" r:id="rId39"/>
    <p:sldId id="315" r:id="rId40"/>
  </p:sldIdLst>
  <p:sldSz cx="9144000" cy="5143500" type="screen16x9"/>
  <p:notesSz cx="6858000" cy="9144000"/>
  <p:embeddedFontLst>
    <p:embeddedFont>
      <p:font typeface="Trebuchet MS" panose="020B0603020202020204" pitchFamily="34" charset="0"/>
      <p:regular r:id="rId42"/>
      <p:bold r:id="rId43"/>
      <p:italic r:id="rId44"/>
      <p:boldItalic r:id="rId45"/>
    </p:embeddedFont>
    <p:embeddedFont>
      <p:font typeface="Wingdings 3" panose="05040102010807070707" pitchFamily="18" charset="2"/>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ok Sharma" initials="AS" lastIdx="1" clrIdx="0">
    <p:extLst>
      <p:ext uri="{19B8F6BF-5375-455C-9EA6-DF929625EA0E}">
        <p15:presenceInfo xmlns:p15="http://schemas.microsoft.com/office/powerpoint/2012/main" userId="S::Alok.Sharma@arm.com::d453fcd9-b643-4978-978b-8eb52fbb00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1D4E9-AD2D-4864-B627-CD6F12E0EBB1}" v="1" dt="2019-10-12T12:06:20.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2" d="100"/>
          <a:sy n="52" d="100"/>
        </p:scale>
        <p:origin x="60" y="304"/>
      </p:cViewPr>
      <p:guideLst>
        <p:guide orient="horz" pos="1620"/>
        <p:guide pos="2880"/>
      </p:guideLst>
    </p:cSldViewPr>
  </p:slideViewPr>
  <p:outlineViewPr>
    <p:cViewPr>
      <p:scale>
        <a:sx n="33" d="100"/>
        <a:sy n="33" d="100"/>
      </p:scale>
      <p:origin x="0" y="-94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ok Sharma" userId="d453fcd9-b643-4978-978b-8eb52fbb00ee" providerId="ADAL" clId="{6D81D4E9-AD2D-4864-B627-CD6F12E0EBB1}"/>
    <pc:docChg chg="modSld">
      <pc:chgData name="Alok Sharma" userId="d453fcd9-b643-4978-978b-8eb52fbb00ee" providerId="ADAL" clId="{6D81D4E9-AD2D-4864-B627-CD6F12E0EBB1}" dt="2019-10-12T12:05:06.197" v="0" actId="20577"/>
      <pc:docMkLst>
        <pc:docMk/>
      </pc:docMkLst>
      <pc:sldChg chg="modSp">
        <pc:chgData name="Alok Sharma" userId="d453fcd9-b643-4978-978b-8eb52fbb00ee" providerId="ADAL" clId="{6D81D4E9-AD2D-4864-B627-CD6F12E0EBB1}" dt="2019-10-12T12:05:06.197" v="0" actId="20577"/>
        <pc:sldMkLst>
          <pc:docMk/>
          <pc:sldMk cId="176739018" sldId="315"/>
        </pc:sldMkLst>
        <pc:spChg chg="mod">
          <ac:chgData name="Alok Sharma" userId="d453fcd9-b643-4978-978b-8eb52fbb00ee" providerId="ADAL" clId="{6D81D4E9-AD2D-4864-B627-CD6F12E0EBB1}" dt="2019-10-12T12:05:06.197" v="0" actId="20577"/>
          <ac:spMkLst>
            <pc:docMk/>
            <pc:sldMk cId="176739018" sldId="315"/>
            <ac:spMk id="3" creationId="{94D5E437-13B0-4856-9707-2558A1DAAA4F}"/>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8-31T16:39:03.984" idx="1">
    <p:pos x="5700" y="88"/>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2" name="Slide Number Placeholder 1">
            <a:extLst>
              <a:ext uri="{FF2B5EF4-FFF2-40B4-BE49-F238E27FC236}">
                <a16:creationId xmlns:a16="http://schemas.microsoft.com/office/drawing/2014/main" id="{AC8DABA4-4CB5-42C6-9D01-40E9B18E56B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72F4F-2274-443C-99D9-DAC0F2425A9B}" type="slidenum">
              <a:rPr lang="en-GB" smtClean="0"/>
              <a:t>‹#›</a:t>
            </a:fld>
            <a:endParaRPr lang="en-GB"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Introduce yourself and mention team apologies that many couldn’t make it here. And I was keen at Pi Wars and couldn’t resist this opportunity.</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8166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9582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4949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756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4064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456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26479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9714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In the next few slides, I am going to talk about what I think is the most interesting, but most difficult challenge overall in the competition. I am talking about the Hubble Telescope Nebula Challenge. When I first heard that I was going to be assigned this challenge, I had quite a lot of doubts about whether I could manage it. This was my first dip in computer vision programming and I still do it to this day. </a:t>
            </a:r>
          </a:p>
          <a:p>
            <a:pPr marL="158750" indent="0">
              <a:buNone/>
            </a:pPr>
            <a:endParaRPr lang="en-GB" dirty="0"/>
          </a:p>
        </p:txBody>
      </p:sp>
    </p:spTree>
    <p:extLst>
      <p:ext uri="{BB962C8B-B14F-4D97-AF65-F5344CB8AC3E}">
        <p14:creationId xmlns:p14="http://schemas.microsoft.com/office/powerpoint/2010/main" val="3361710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In the next few slides, I am going to talk about what I think is the most interesting, but most difficult challenge overall in the competition. I am talking about the Hubble Telescope Nebula Challenge. When I first heard that I was going to be assigned this challenge, I had quite a lot of doubts about whether I could manage it. This was my first dip in computer vision programming. After thinking all about this, I had stumbled on a problem that is probably quite obvious now: how are we going to test my programs after I’ve made them? This problem was easily solved with 6 wooden planks from B&amp;Q (4 for the sides, 2 for the base).</a:t>
            </a:r>
          </a:p>
          <a:p>
            <a:endParaRPr lang="en-GB" dirty="0"/>
          </a:p>
          <a:p>
            <a:r>
              <a:rPr lang="en-GB" dirty="0"/>
              <a:t>OpenCV – Used for computer vision, found about in Magpi issues but I have never seen it in action.</a:t>
            </a:r>
          </a:p>
        </p:txBody>
      </p:sp>
    </p:spTree>
    <p:extLst>
      <p:ext uri="{BB962C8B-B14F-4D97-AF65-F5344CB8AC3E}">
        <p14:creationId xmlns:p14="http://schemas.microsoft.com/office/powerpoint/2010/main" val="417922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Slide number not included.</a:t>
            </a:r>
          </a:p>
        </p:txBody>
      </p:sp>
    </p:spTree>
    <p:extLst>
      <p:ext uri="{BB962C8B-B14F-4D97-AF65-F5344CB8AC3E}">
        <p14:creationId xmlns:p14="http://schemas.microsoft.com/office/powerpoint/2010/main" val="1139592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1953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d571f278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d571f278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chemeClr val="tx1"/>
                </a:solidFill>
                <a:latin typeface="Arial"/>
                <a:ea typeface="Arial"/>
                <a:cs typeface="Arial"/>
                <a:sym typeface="Arial"/>
              </a:rPr>
              <a:t>Glossy</a:t>
            </a:r>
            <a:r>
              <a:rPr lang="en-GB" sz="1100" dirty="0">
                <a:solidFill>
                  <a:schemeClr val="tx1"/>
                </a:solidFill>
              </a:rPr>
              <a:t> </a:t>
            </a:r>
            <a:r>
              <a:rPr lang="en-GB" sz="1100" b="0" i="0" u="none" strike="noStrike" cap="none" dirty="0">
                <a:solidFill>
                  <a:schemeClr val="tx1"/>
                </a:solidFill>
                <a:latin typeface="Arial"/>
                <a:ea typeface="Arial"/>
                <a:cs typeface="Arial"/>
                <a:sym typeface="Arial"/>
              </a:rPr>
              <a:t>paint in the test causes interference with colour differentiation. Due to this, the robot goes straight into the wall. For instance, when the robot is going towards the colour green, the starting LED of the Raspberry Pi, which is green in colour, got reflected by the black wall and went straight into it. To tackle this problem, we placed a blank sheet of black, which isn’t reflective, over the walls and floor of the test course.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When testing, the 6x AA batteries would run out very quickly. Due to this, the motors on the V2 robot would go VERY slow. We tried out different types of batteries, including 12v batteries. We eventually decided to use LiPo batteries which lasted the entire of the Pi Wars 2019 event.</a:t>
            </a:r>
          </a:p>
          <a:p>
            <a:endParaRPr lang="en-GB" dirty="0"/>
          </a:p>
        </p:txBody>
      </p:sp>
    </p:spTree>
    <p:extLst>
      <p:ext uri="{BB962C8B-B14F-4D97-AF65-F5344CB8AC3E}">
        <p14:creationId xmlns:p14="http://schemas.microsoft.com/office/powerpoint/2010/main" val="2203216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d571f2780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d571f2780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chemeClr val="tx1"/>
                </a:solidFill>
                <a:latin typeface="Arial"/>
                <a:ea typeface="Arial"/>
                <a:cs typeface="Arial"/>
                <a:sym typeface="Arial"/>
              </a:rPr>
              <a:t>In different lighting conditions, that colours appear a different colour. Due to this, OpenCV didn’t find the colour in the course at all so the robot keeps on going round, trying to look for the colour. For example, when the Pi is looking for yellow, the Pi sees green instead of yellow. To solve this, we added lighting to the middle of the course (to give it uniform lighting) when earlier there wasn’t any lighting at all. We also changed to HSV (Hue,Saturation and Level) from BGR (Blue, Green and Red) format because it is less sensitive to light (Hue does not change much with different light conditions).</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6966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87481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921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34050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223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546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Slide number not included</a:t>
            </a:r>
          </a:p>
        </p:txBody>
      </p:sp>
    </p:spTree>
    <p:extLst>
      <p:ext uri="{BB962C8B-B14F-4D97-AF65-F5344CB8AC3E}">
        <p14:creationId xmlns:p14="http://schemas.microsoft.com/office/powerpoint/2010/main" val="958305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0569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99796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402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8552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81619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069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0274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One sunny morning, I had come up of a brilliant idea: Our local programming club could join Pi Wars, not only that, it would also be great experience for the young coders. So, at the following coding session, I suggested the idea to the club mentor, and he gave a very enthusiastic, ‘Yes!’. In the following session, it was announced that whoever wanted to take part could provide there names so we could form a team. We got 8 responses, 2 of which withdrew at a later time. </a:t>
            </a:r>
          </a:p>
          <a:p>
            <a:pPr marL="158750" indent="0">
              <a:buNone/>
            </a:pPr>
            <a:r>
              <a:rPr lang="en-GB" dirty="0"/>
              <a:t>6 of us formed the final Pi Wars team. It was a very varied team. Some of us were beginners with coding of any sort, while some were playing with microbit (Scratch etc.) and some were playing on Raspberry Pi, only one thing bound us together: we were all enthusiastic at the prospect of driving a robot through rocky surfaces, popping balloons, and autonomous colour detection. </a:t>
            </a:r>
          </a:p>
          <a:p>
            <a:pPr marL="158750" indent="0">
              <a:buNone/>
            </a:pPr>
            <a:r>
              <a:rPr lang="en-GB" dirty="0"/>
              <a:t>Team profile</a:t>
            </a:r>
          </a:p>
        </p:txBody>
      </p:sp>
    </p:spTree>
    <p:extLst>
      <p:ext uri="{BB962C8B-B14F-4D97-AF65-F5344CB8AC3E}">
        <p14:creationId xmlns:p14="http://schemas.microsoft.com/office/powerpoint/2010/main" val="222536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After a week of excitement, we finally got down to business. We decided to meet at our club mentor’s house to discuss the following:</a:t>
            </a:r>
          </a:p>
          <a:p>
            <a:pPr marL="158750" indent="0">
              <a:buNone/>
            </a:pPr>
            <a:endParaRPr lang="en-GB" dirty="0"/>
          </a:p>
          <a:p>
            <a:pPr marL="387350" indent="-228600">
              <a:buFont typeface="+mj-lt"/>
              <a:buAutoNum type="arabicPeriod"/>
            </a:pPr>
            <a:r>
              <a:rPr lang="en-GB" dirty="0"/>
              <a:t>Overview of the challenges.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GB" dirty="0"/>
              <a:t>Analyse what everyone needed to learn.</a:t>
            </a:r>
          </a:p>
          <a:p>
            <a:pPr marL="387350" indent="-228600">
              <a:buFont typeface="+mj-lt"/>
              <a:buAutoNum type="arabicPeriod"/>
            </a:pPr>
            <a:r>
              <a:rPr lang="en-GB" dirty="0"/>
              <a:t>To individually kick-start everyone with kits (V1) which they could use to get a feel of the Raspberry Pi.</a:t>
            </a:r>
          </a:p>
          <a:p>
            <a:pPr marL="387350" indent="-228600">
              <a:buFont typeface="+mj-lt"/>
              <a:buAutoNum type="arabicPeriod"/>
            </a:pPr>
            <a:r>
              <a:rPr lang="en-GB" dirty="0"/>
              <a:t>How to communicate with each other (WhatsApp, GitHub, and bi-weekly club sessions).</a:t>
            </a:r>
          </a:p>
          <a:p>
            <a:pPr marL="387350" indent="-228600">
              <a:buFont typeface="+mj-lt"/>
              <a:buAutoNum type="arabicPeriod"/>
            </a:pPr>
            <a:endParaRPr lang="en-GB" dirty="0"/>
          </a:p>
          <a:p>
            <a:pPr marL="387350" indent="-228600">
              <a:buFont typeface="+mj-lt"/>
              <a:buAutoNum type="arabicPeriod"/>
            </a:pPr>
            <a:endParaRPr lang="en-GB" dirty="0"/>
          </a:p>
        </p:txBody>
      </p:sp>
    </p:spTree>
    <p:extLst>
      <p:ext uri="{BB962C8B-B14F-4D97-AF65-F5344CB8AC3E}">
        <p14:creationId xmlns:p14="http://schemas.microsoft.com/office/powerpoint/2010/main" val="54411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9090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50729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1089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lgn="ctr">
              <a:defRPr sz="1000">
                <a:solidFill>
                  <a:schemeClr val="accent2">
                    <a:lumMod val="50000"/>
                  </a:schemeClr>
                </a:solidFill>
              </a:defRPr>
            </a:lvl1pPr>
          </a:lstStyle>
          <a:p>
            <a:r>
              <a:rPr lang="en-US" dirty="0"/>
              <a:t>TO BOLDLY GO WHERE NO PI BOT HAS GONE BEFORE.</a:t>
            </a:r>
          </a:p>
        </p:txBody>
      </p:sp>
      <p:sp>
        <p:nvSpPr>
          <p:cNvPr id="18" name="Google Shape;20;p4">
            <a:extLst>
              <a:ext uri="{FF2B5EF4-FFF2-40B4-BE49-F238E27FC236}">
                <a16:creationId xmlns:a16="http://schemas.microsoft.com/office/drawing/2014/main" id="{A44F19E9-7EE0-4B21-9FB3-51C55B564049}"/>
              </a:ext>
            </a:extLst>
          </p:cNvPr>
          <p:cNvSpPr txBox="1">
            <a:spLocks noGrp="1"/>
          </p:cNvSpPr>
          <p:nvPr>
            <p:ph type="sldNum" idx="12"/>
          </p:nvPr>
        </p:nvSpPr>
        <p:spPr>
          <a:xfrm>
            <a:off x="5256817" y="4757297"/>
            <a:ext cx="694665"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1060160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347C9F52-308A-4255-B8F7-931A91DB9B8A}"/>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30503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9" name="Google Shape;20;p4">
            <a:extLst>
              <a:ext uri="{FF2B5EF4-FFF2-40B4-BE49-F238E27FC236}">
                <a16:creationId xmlns:a16="http://schemas.microsoft.com/office/drawing/2014/main" id="{A7380920-4B58-430E-ACC4-B22393127DBB}"/>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415764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8F1A9FA5-7F9E-4FEE-A967-4FFF88E33273}"/>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140063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9" name="Google Shape;20;p4">
            <a:extLst>
              <a:ext uri="{FF2B5EF4-FFF2-40B4-BE49-F238E27FC236}">
                <a16:creationId xmlns:a16="http://schemas.microsoft.com/office/drawing/2014/main" id="{530EA4BE-2179-460D-BFDD-7828843CAF7A}"/>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811177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7" name="Google Shape;20;p4">
            <a:extLst>
              <a:ext uri="{FF2B5EF4-FFF2-40B4-BE49-F238E27FC236}">
                <a16:creationId xmlns:a16="http://schemas.microsoft.com/office/drawing/2014/main" id="{D456FEFF-E321-43ED-8869-9CBF37F51B35}"/>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1923203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B57690C3-14AE-459E-ACE9-A5C472EB90AA}"/>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2609862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34D8652F-CAEE-49EF-9BA8-394F1EE3E3FF}"/>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3727238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5" name="Footer Placeholder 4">
            <a:extLst>
              <a:ext uri="{FF2B5EF4-FFF2-40B4-BE49-F238E27FC236}">
                <a16:creationId xmlns:a16="http://schemas.microsoft.com/office/drawing/2014/main" id="{DE3D3253-2F81-4D49-8B9A-15D64D4D17E9}"/>
              </a:ext>
            </a:extLst>
          </p:cNvPr>
          <p:cNvSpPr>
            <a:spLocks noGrp="1"/>
          </p:cNvSpPr>
          <p:nvPr>
            <p:ph type="ftr" sz="quarter" idx="11"/>
          </p:nvPr>
        </p:nvSpPr>
        <p:spPr>
          <a:xfrm>
            <a:off x="508001" y="4862794"/>
            <a:ext cx="4723209" cy="273844"/>
          </a:xfrm>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45781782-4E96-450F-82C3-8EF2DF5F97F4}"/>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407223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81"/>
        <p:cNvGrpSpPr/>
        <p:nvPr/>
      </p:nvGrpSpPr>
      <p:grpSpPr>
        <a:xfrm>
          <a:off x="0" y="0"/>
          <a:ext cx="0" cy="0"/>
          <a:chOff x="0" y="0"/>
          <a:chExt cx="0" cy="0"/>
        </a:xfrm>
      </p:grpSpPr>
      <p:sp>
        <p:nvSpPr>
          <p:cNvPr id="84" name="Google Shape;84;p17"/>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1800"/>
              <a:buNone/>
              <a:defRPr sz="1800" b="1">
                <a:solidFill>
                  <a:schemeClr val="accent1"/>
                </a:solidFill>
              </a:defRPr>
            </a:lvl1pPr>
            <a:lvl2pPr lvl="1" algn="l">
              <a:lnSpc>
                <a:spcPct val="100000"/>
              </a:lnSpc>
              <a:spcBef>
                <a:spcPts val="0"/>
              </a:spcBef>
              <a:spcAft>
                <a:spcPts val="0"/>
              </a:spcAft>
              <a:buClr>
                <a:schemeClr val="dk1"/>
              </a:buClr>
              <a:buSzPts val="1800"/>
              <a:buNone/>
              <a:defRPr sz="1800" b="1">
                <a:solidFill>
                  <a:schemeClr val="accent1"/>
                </a:solidFill>
              </a:defRPr>
            </a:lvl2pPr>
            <a:lvl3pPr lvl="2" algn="l">
              <a:lnSpc>
                <a:spcPct val="100000"/>
              </a:lnSpc>
              <a:spcBef>
                <a:spcPts val="0"/>
              </a:spcBef>
              <a:spcAft>
                <a:spcPts val="0"/>
              </a:spcAft>
              <a:buClr>
                <a:schemeClr val="dk1"/>
              </a:buClr>
              <a:buSzPts val="1800"/>
              <a:buNone/>
              <a:defRPr sz="1800" b="1">
                <a:solidFill>
                  <a:schemeClr val="accent1"/>
                </a:solidFill>
              </a:defRPr>
            </a:lvl3pPr>
            <a:lvl4pPr lvl="3" algn="l">
              <a:lnSpc>
                <a:spcPct val="100000"/>
              </a:lnSpc>
              <a:spcBef>
                <a:spcPts val="0"/>
              </a:spcBef>
              <a:spcAft>
                <a:spcPts val="0"/>
              </a:spcAft>
              <a:buClr>
                <a:schemeClr val="dk1"/>
              </a:buClr>
              <a:buSzPts val="1800"/>
              <a:buNone/>
              <a:defRPr sz="1800" b="1">
                <a:solidFill>
                  <a:schemeClr val="accent1"/>
                </a:solidFill>
              </a:defRPr>
            </a:lvl4pPr>
            <a:lvl5pPr lvl="4" algn="l">
              <a:lnSpc>
                <a:spcPct val="100000"/>
              </a:lnSpc>
              <a:spcBef>
                <a:spcPts val="0"/>
              </a:spcBef>
              <a:spcAft>
                <a:spcPts val="0"/>
              </a:spcAft>
              <a:buClr>
                <a:schemeClr val="dk1"/>
              </a:buClr>
              <a:buSzPts val="1800"/>
              <a:buNone/>
              <a:defRPr sz="1800" b="1">
                <a:solidFill>
                  <a:schemeClr val="accent1"/>
                </a:solidFill>
              </a:defRPr>
            </a:lvl5pPr>
            <a:lvl6pPr lvl="5" algn="l">
              <a:lnSpc>
                <a:spcPct val="100000"/>
              </a:lnSpc>
              <a:spcBef>
                <a:spcPts val="0"/>
              </a:spcBef>
              <a:spcAft>
                <a:spcPts val="0"/>
              </a:spcAft>
              <a:buClr>
                <a:schemeClr val="dk1"/>
              </a:buClr>
              <a:buSzPts val="1800"/>
              <a:buNone/>
              <a:defRPr sz="1800" b="1">
                <a:solidFill>
                  <a:schemeClr val="accent1"/>
                </a:solidFill>
              </a:defRPr>
            </a:lvl6pPr>
            <a:lvl7pPr lvl="6" algn="l">
              <a:lnSpc>
                <a:spcPct val="100000"/>
              </a:lnSpc>
              <a:spcBef>
                <a:spcPts val="0"/>
              </a:spcBef>
              <a:spcAft>
                <a:spcPts val="0"/>
              </a:spcAft>
              <a:buClr>
                <a:schemeClr val="dk1"/>
              </a:buClr>
              <a:buSzPts val="1800"/>
              <a:buNone/>
              <a:defRPr sz="1800" b="1">
                <a:solidFill>
                  <a:schemeClr val="accent1"/>
                </a:solidFill>
              </a:defRPr>
            </a:lvl7pPr>
            <a:lvl8pPr lvl="7" algn="l">
              <a:lnSpc>
                <a:spcPct val="100000"/>
              </a:lnSpc>
              <a:spcBef>
                <a:spcPts val="0"/>
              </a:spcBef>
              <a:spcAft>
                <a:spcPts val="0"/>
              </a:spcAft>
              <a:buClr>
                <a:schemeClr val="dk1"/>
              </a:buClr>
              <a:buSzPts val="1800"/>
              <a:buNone/>
              <a:defRPr sz="1800" b="1">
                <a:solidFill>
                  <a:schemeClr val="accent1"/>
                </a:solidFill>
              </a:defRPr>
            </a:lvl8pPr>
            <a:lvl9pPr lvl="8" algn="l">
              <a:lnSpc>
                <a:spcPct val="100000"/>
              </a:lnSpc>
              <a:spcBef>
                <a:spcPts val="0"/>
              </a:spcBef>
              <a:spcAft>
                <a:spcPts val="0"/>
              </a:spcAft>
              <a:buClr>
                <a:schemeClr val="dk1"/>
              </a:buClr>
              <a:buSzPts val="1800"/>
              <a:buNone/>
              <a:defRPr sz="1800" b="1">
                <a:solidFill>
                  <a:schemeClr val="accent1"/>
                </a:solidFill>
              </a:defRPr>
            </a:lvl9pPr>
          </a:lstStyle>
          <a:p>
            <a:endParaRPr/>
          </a:p>
        </p:txBody>
      </p:sp>
      <p:sp>
        <p:nvSpPr>
          <p:cNvPr id="85" name="Google Shape;85;p17"/>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86" name="Google Shape;86;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5" name="Footer Placeholder 4">
            <a:extLst>
              <a:ext uri="{FF2B5EF4-FFF2-40B4-BE49-F238E27FC236}">
                <a16:creationId xmlns:a16="http://schemas.microsoft.com/office/drawing/2014/main" id="{A61C46FC-7AB3-4C18-ACFC-C0AB7B6C4ADD}"/>
              </a:ext>
            </a:extLst>
          </p:cNvPr>
          <p:cNvSpPr>
            <a:spLocks noGrp="1"/>
          </p:cNvSpPr>
          <p:nvPr>
            <p:ph type="ftr" sz="quarter" idx="11"/>
          </p:nvPr>
        </p:nvSpPr>
        <p:spPr>
          <a:xfrm>
            <a:off x="543443" y="4863893"/>
            <a:ext cx="4723209" cy="273844"/>
          </a:xfrm>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25882C87-EB23-43E2-9542-2FE690140823}"/>
              </a:ext>
            </a:extLst>
          </p:cNvPr>
          <p:cNvSpPr txBox="1">
            <a:spLocks/>
          </p:cNvSpPr>
          <p:nvPr userDrawn="1"/>
        </p:nvSpPr>
        <p:spPr>
          <a:xfrm>
            <a:off x="5256818" y="4757297"/>
            <a:ext cx="724882" cy="393600"/>
          </a:xfrm>
          <a:prstGeom prst="rect">
            <a:avLst/>
          </a:prstGeom>
        </p:spPr>
        <p:txBody>
          <a:bodyPr spcFirstLastPara="1" wrap="square" lIns="91425" tIns="91425" rIns="91425" bIns="91425" anchor="ctr" anchorCtr="0">
            <a:noAutofit/>
          </a:bodyPr>
          <a:lstStyle>
            <a:defPPr>
              <a:defRPr lang="en-US"/>
            </a:defPPr>
            <a:lvl1pPr marL="0" lvl="0" algn="l" defTabSz="457200" rtl="0" eaLnBrk="1" latinLnBrk="0" hangingPunct="1">
              <a:buNone/>
              <a:defRPr sz="1200" kern="1200">
                <a:solidFill>
                  <a:schemeClr val="tx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r>
              <a:rPr lang="en"/>
              <a:t>/34</a:t>
            </a:r>
            <a:endParaRPr lang="en" dirty="0"/>
          </a:p>
        </p:txBody>
      </p:sp>
    </p:spTree>
    <p:extLst>
      <p:ext uri="{BB962C8B-B14F-4D97-AF65-F5344CB8AC3E}">
        <p14:creationId xmlns:p14="http://schemas.microsoft.com/office/powerpoint/2010/main" val="3994696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52"/>
        <p:cNvGrpSpPr/>
        <p:nvPr/>
      </p:nvGrpSpPr>
      <p:grpSpPr>
        <a:xfrm>
          <a:off x="0" y="0"/>
          <a:ext cx="0" cy="0"/>
          <a:chOff x="0" y="0"/>
          <a:chExt cx="0" cy="0"/>
        </a:xfrm>
      </p:grpSpPr>
      <p:sp>
        <p:nvSpPr>
          <p:cNvPr id="55" name="Google Shape;55;p13"/>
          <p:cNvSpPr txBox="1">
            <a:spLocks noGrp="1"/>
          </p:cNvSpPr>
          <p:nvPr>
            <p:ph type="title"/>
          </p:nvPr>
        </p:nvSpPr>
        <p:spPr>
          <a:xfrm>
            <a:off x="311700" y="1153900"/>
            <a:ext cx="2655000" cy="8589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None/>
              <a:defRPr sz="2400">
                <a:solidFill>
                  <a:srgbClr val="FFFFFF"/>
                </a:solidFill>
              </a:defRPr>
            </a:lvl1pPr>
            <a:lvl2pPr lvl="1" algn="l">
              <a:lnSpc>
                <a:spcPct val="100000"/>
              </a:lnSpc>
              <a:spcBef>
                <a:spcPts val="0"/>
              </a:spcBef>
              <a:spcAft>
                <a:spcPts val="0"/>
              </a:spcAft>
              <a:buNone/>
              <a:defRPr sz="2400">
                <a:solidFill>
                  <a:srgbClr val="FFFFFF"/>
                </a:solidFill>
              </a:defRPr>
            </a:lvl2pPr>
            <a:lvl3pPr lvl="2" algn="l">
              <a:lnSpc>
                <a:spcPct val="100000"/>
              </a:lnSpc>
              <a:spcBef>
                <a:spcPts val="0"/>
              </a:spcBef>
              <a:spcAft>
                <a:spcPts val="0"/>
              </a:spcAft>
              <a:buNone/>
              <a:defRPr sz="2400">
                <a:solidFill>
                  <a:srgbClr val="FFFFFF"/>
                </a:solidFill>
              </a:defRPr>
            </a:lvl3pPr>
            <a:lvl4pPr lvl="3" algn="l">
              <a:lnSpc>
                <a:spcPct val="100000"/>
              </a:lnSpc>
              <a:spcBef>
                <a:spcPts val="0"/>
              </a:spcBef>
              <a:spcAft>
                <a:spcPts val="0"/>
              </a:spcAft>
              <a:buNone/>
              <a:defRPr sz="2400">
                <a:solidFill>
                  <a:srgbClr val="FFFFFF"/>
                </a:solidFill>
              </a:defRPr>
            </a:lvl4pPr>
            <a:lvl5pPr lvl="4" algn="l">
              <a:lnSpc>
                <a:spcPct val="100000"/>
              </a:lnSpc>
              <a:spcBef>
                <a:spcPts val="0"/>
              </a:spcBef>
              <a:spcAft>
                <a:spcPts val="0"/>
              </a:spcAft>
              <a:buNone/>
              <a:defRPr sz="2400">
                <a:solidFill>
                  <a:srgbClr val="FFFFFF"/>
                </a:solidFill>
              </a:defRPr>
            </a:lvl5pPr>
            <a:lvl6pPr lvl="5" algn="l">
              <a:lnSpc>
                <a:spcPct val="100000"/>
              </a:lnSpc>
              <a:spcBef>
                <a:spcPts val="0"/>
              </a:spcBef>
              <a:spcAft>
                <a:spcPts val="0"/>
              </a:spcAft>
              <a:buNone/>
              <a:defRPr sz="2400">
                <a:solidFill>
                  <a:srgbClr val="FFFFFF"/>
                </a:solidFill>
              </a:defRPr>
            </a:lvl6pPr>
            <a:lvl7pPr lvl="6" algn="l">
              <a:lnSpc>
                <a:spcPct val="100000"/>
              </a:lnSpc>
              <a:spcBef>
                <a:spcPts val="0"/>
              </a:spcBef>
              <a:spcAft>
                <a:spcPts val="0"/>
              </a:spcAft>
              <a:buNone/>
              <a:defRPr sz="2400">
                <a:solidFill>
                  <a:srgbClr val="FFFFFF"/>
                </a:solidFill>
              </a:defRPr>
            </a:lvl7pPr>
            <a:lvl8pPr lvl="7" algn="l">
              <a:lnSpc>
                <a:spcPct val="100000"/>
              </a:lnSpc>
              <a:spcBef>
                <a:spcPts val="0"/>
              </a:spcBef>
              <a:spcAft>
                <a:spcPts val="0"/>
              </a:spcAft>
              <a:buNone/>
              <a:defRPr sz="2400">
                <a:solidFill>
                  <a:srgbClr val="FFFFFF"/>
                </a:solidFill>
              </a:defRPr>
            </a:lvl8pPr>
            <a:lvl9pPr lvl="8" algn="l">
              <a:lnSpc>
                <a:spcPct val="100000"/>
              </a:lnSpc>
              <a:spcBef>
                <a:spcPts val="0"/>
              </a:spcBef>
              <a:spcAft>
                <a:spcPts val="0"/>
              </a:spcAft>
              <a:buNone/>
              <a:defRPr sz="2400">
                <a:solidFill>
                  <a:srgbClr val="FFFFFF"/>
                </a:solidFill>
              </a:defRPr>
            </a:lvl9pPr>
          </a:lstStyle>
          <a:p>
            <a:endParaRPr dirty="0"/>
          </a:p>
        </p:txBody>
      </p:sp>
      <p:sp>
        <p:nvSpPr>
          <p:cNvPr id="56" name="Google Shape;56;p13"/>
          <p:cNvSpPr txBox="1">
            <a:spLocks noGrp="1"/>
          </p:cNvSpPr>
          <p:nvPr>
            <p:ph type="body" idx="1"/>
          </p:nvPr>
        </p:nvSpPr>
        <p:spPr>
          <a:xfrm>
            <a:off x="311700" y="2022050"/>
            <a:ext cx="2655000" cy="2928300"/>
          </a:xfrm>
          <a:prstGeom prst="rect">
            <a:avLst/>
          </a:prstGeom>
          <a:noFill/>
        </p:spPr>
        <p:txBody>
          <a:bodyPr spcFirstLastPara="1" wrap="square" lIns="91425" tIns="91425" rIns="91425" bIns="91425" anchor="t" anchorCtr="0">
            <a:noAutofit/>
          </a:bodyPr>
          <a:lstStyle>
            <a:lvl1pPr marL="457200" lvl="0" indent="-292100" algn="l">
              <a:lnSpc>
                <a:spcPct val="115000"/>
              </a:lnSpc>
              <a:spcBef>
                <a:spcPts val="0"/>
              </a:spcBef>
              <a:spcAft>
                <a:spcPts val="0"/>
              </a:spcAft>
              <a:buClr>
                <a:srgbClr val="F6F2D2"/>
              </a:buClr>
              <a:buSzPts val="1000"/>
              <a:buChar char="●"/>
              <a:defRPr sz="1000">
                <a:solidFill>
                  <a:srgbClr val="F6F2D2"/>
                </a:solidFill>
              </a:defRPr>
            </a:lvl1pPr>
            <a:lvl2pPr marL="914400" lvl="1" indent="-292100" algn="l">
              <a:lnSpc>
                <a:spcPct val="115000"/>
              </a:lnSpc>
              <a:spcBef>
                <a:spcPts val="1600"/>
              </a:spcBef>
              <a:spcAft>
                <a:spcPts val="0"/>
              </a:spcAft>
              <a:buClr>
                <a:srgbClr val="F6F2D2"/>
              </a:buClr>
              <a:buSzPts val="1000"/>
              <a:buChar char="○"/>
              <a:defRPr sz="1000">
                <a:solidFill>
                  <a:srgbClr val="F6F2D2"/>
                </a:solidFill>
              </a:defRPr>
            </a:lvl2pPr>
            <a:lvl3pPr marL="1371600" lvl="2" indent="-292100" algn="l">
              <a:lnSpc>
                <a:spcPct val="115000"/>
              </a:lnSpc>
              <a:spcBef>
                <a:spcPts val="1600"/>
              </a:spcBef>
              <a:spcAft>
                <a:spcPts val="0"/>
              </a:spcAft>
              <a:buClr>
                <a:srgbClr val="F6F2D2"/>
              </a:buClr>
              <a:buSzPts val="1000"/>
              <a:buChar char="■"/>
              <a:defRPr sz="1000">
                <a:solidFill>
                  <a:srgbClr val="F6F2D2"/>
                </a:solidFill>
              </a:defRPr>
            </a:lvl3pPr>
            <a:lvl4pPr marL="1828800" lvl="3" indent="-292100" algn="l">
              <a:lnSpc>
                <a:spcPct val="115000"/>
              </a:lnSpc>
              <a:spcBef>
                <a:spcPts val="1600"/>
              </a:spcBef>
              <a:spcAft>
                <a:spcPts val="0"/>
              </a:spcAft>
              <a:buClr>
                <a:srgbClr val="F6F2D2"/>
              </a:buClr>
              <a:buSzPts val="1000"/>
              <a:buChar char="●"/>
              <a:defRPr sz="1000">
                <a:solidFill>
                  <a:srgbClr val="F6F2D2"/>
                </a:solidFill>
              </a:defRPr>
            </a:lvl4pPr>
            <a:lvl5pPr marL="2286000" lvl="4" indent="-292100" algn="l">
              <a:lnSpc>
                <a:spcPct val="115000"/>
              </a:lnSpc>
              <a:spcBef>
                <a:spcPts val="1600"/>
              </a:spcBef>
              <a:spcAft>
                <a:spcPts val="0"/>
              </a:spcAft>
              <a:buClr>
                <a:srgbClr val="F6F2D2"/>
              </a:buClr>
              <a:buSzPts val="1000"/>
              <a:buChar char="○"/>
              <a:defRPr sz="1000">
                <a:solidFill>
                  <a:srgbClr val="F6F2D2"/>
                </a:solidFill>
              </a:defRPr>
            </a:lvl5pPr>
            <a:lvl6pPr marL="2743200" lvl="5" indent="-292100" algn="l">
              <a:lnSpc>
                <a:spcPct val="115000"/>
              </a:lnSpc>
              <a:spcBef>
                <a:spcPts val="1600"/>
              </a:spcBef>
              <a:spcAft>
                <a:spcPts val="0"/>
              </a:spcAft>
              <a:buClr>
                <a:srgbClr val="F6F2D2"/>
              </a:buClr>
              <a:buSzPts val="1000"/>
              <a:buChar char="■"/>
              <a:defRPr sz="1000">
                <a:solidFill>
                  <a:srgbClr val="F6F2D2"/>
                </a:solidFill>
              </a:defRPr>
            </a:lvl6pPr>
            <a:lvl7pPr marL="3200400" lvl="6" indent="-292100" algn="l">
              <a:lnSpc>
                <a:spcPct val="115000"/>
              </a:lnSpc>
              <a:spcBef>
                <a:spcPts val="1600"/>
              </a:spcBef>
              <a:spcAft>
                <a:spcPts val="0"/>
              </a:spcAft>
              <a:buClr>
                <a:srgbClr val="F6F2D2"/>
              </a:buClr>
              <a:buSzPts val="1000"/>
              <a:buChar char="●"/>
              <a:defRPr sz="1000">
                <a:solidFill>
                  <a:srgbClr val="F6F2D2"/>
                </a:solidFill>
              </a:defRPr>
            </a:lvl7pPr>
            <a:lvl8pPr marL="3657600" lvl="7" indent="-292100" algn="l">
              <a:lnSpc>
                <a:spcPct val="115000"/>
              </a:lnSpc>
              <a:spcBef>
                <a:spcPts val="1600"/>
              </a:spcBef>
              <a:spcAft>
                <a:spcPts val="0"/>
              </a:spcAft>
              <a:buClr>
                <a:srgbClr val="F6F2D2"/>
              </a:buClr>
              <a:buSzPts val="1000"/>
              <a:buChar char="○"/>
              <a:defRPr sz="1000">
                <a:solidFill>
                  <a:srgbClr val="F6F2D2"/>
                </a:solidFill>
              </a:defRPr>
            </a:lvl8pPr>
            <a:lvl9pPr marL="4114800" lvl="8" indent="-292100" algn="l">
              <a:lnSpc>
                <a:spcPct val="115000"/>
              </a:lnSpc>
              <a:spcBef>
                <a:spcPts val="1600"/>
              </a:spcBef>
              <a:spcAft>
                <a:spcPts val="1600"/>
              </a:spcAft>
              <a:buClr>
                <a:srgbClr val="F6F2D2"/>
              </a:buClr>
              <a:buSzPts val="1000"/>
              <a:buChar char="■"/>
              <a:defRPr sz="1000">
                <a:solidFill>
                  <a:srgbClr val="F6F2D2"/>
                </a:solidFill>
              </a:defRPr>
            </a:lvl9pPr>
          </a:lstStyle>
          <a:p>
            <a:endParaRPr dirty="0"/>
          </a:p>
        </p:txBody>
      </p:sp>
      <p:sp>
        <p:nvSpPr>
          <p:cNvPr id="57" name="Google Shape;57;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5" name="Footer Placeholder 4">
            <a:extLst>
              <a:ext uri="{FF2B5EF4-FFF2-40B4-BE49-F238E27FC236}">
                <a16:creationId xmlns:a16="http://schemas.microsoft.com/office/drawing/2014/main" id="{679C17B6-958D-470C-8614-34D0CD78D415}"/>
              </a:ext>
            </a:extLst>
          </p:cNvPr>
          <p:cNvSpPr>
            <a:spLocks noGrp="1"/>
          </p:cNvSpPr>
          <p:nvPr>
            <p:ph type="ftr" sz="quarter" idx="11"/>
          </p:nvPr>
        </p:nvSpPr>
        <p:spPr>
          <a:xfrm>
            <a:off x="718402" y="4852567"/>
            <a:ext cx="4723209" cy="273844"/>
          </a:xfrm>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6A7340E3-099D-4BC1-94A5-43538D7B977A}"/>
              </a:ext>
            </a:extLst>
          </p:cNvPr>
          <p:cNvSpPr txBox="1">
            <a:spLocks/>
          </p:cNvSpPr>
          <p:nvPr userDrawn="1"/>
        </p:nvSpPr>
        <p:spPr>
          <a:xfrm>
            <a:off x="5256818" y="4757297"/>
            <a:ext cx="724882" cy="393600"/>
          </a:xfrm>
          <a:prstGeom prst="rect">
            <a:avLst/>
          </a:prstGeom>
        </p:spPr>
        <p:txBody>
          <a:bodyPr spcFirstLastPara="1" wrap="square" lIns="91425" tIns="91425" rIns="91425" bIns="91425" anchor="ctr" anchorCtr="0">
            <a:noAutofit/>
          </a:bodyPr>
          <a:lstStyle>
            <a:defPPr>
              <a:defRPr lang="en-US"/>
            </a:defPPr>
            <a:lvl1pPr marL="0" lvl="0" algn="l" defTabSz="457200" rtl="0" eaLnBrk="1" latinLnBrk="0" hangingPunct="1">
              <a:buNone/>
              <a:defRPr sz="1200" kern="1200">
                <a:solidFill>
                  <a:schemeClr val="tx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r>
              <a:rPr lang="en"/>
              <a:t>/34</a:t>
            </a:r>
            <a:endParaRPr lang="en" dirty="0"/>
          </a:p>
        </p:txBody>
      </p:sp>
    </p:spTree>
    <p:extLst>
      <p:ext uri="{BB962C8B-B14F-4D97-AF65-F5344CB8AC3E}">
        <p14:creationId xmlns:p14="http://schemas.microsoft.com/office/powerpoint/2010/main" val="307650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516093" y="4862794"/>
            <a:ext cx="4723209" cy="273844"/>
          </a:xfrm>
        </p:spPr>
        <p:txBody>
          <a:bodyPr/>
          <a:lstStyle>
            <a:lvl1pPr algn="ctr">
              <a:defRPr/>
            </a:lvl1pPr>
          </a:lstStyle>
          <a:p>
            <a:r>
              <a:rPr lang="en-US" dirty="0"/>
              <a:t>TO BOLDLY GO WHERE NO PI BOT HAS GONE BEFORE.</a:t>
            </a:r>
          </a:p>
        </p:txBody>
      </p:sp>
      <p:sp>
        <p:nvSpPr>
          <p:cNvPr id="7" name="Google Shape;20;p4">
            <a:extLst>
              <a:ext uri="{FF2B5EF4-FFF2-40B4-BE49-F238E27FC236}">
                <a16:creationId xmlns:a16="http://schemas.microsoft.com/office/drawing/2014/main" id="{27843DD3-DBC4-48E2-BA42-7A8DE9768CAB}"/>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1056159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FFFFFF"/>
        </a:solidFill>
        <a:effectLst/>
      </p:bgPr>
    </p:bg>
    <p:spTree>
      <p:nvGrpSpPr>
        <p:cNvPr id="1" name="Shape 76"/>
        <p:cNvGrpSpPr/>
        <p:nvPr/>
      </p:nvGrpSpPr>
      <p:grpSpPr>
        <a:xfrm>
          <a:off x="0" y="0"/>
          <a:ext cx="0" cy="0"/>
          <a:chOff x="0" y="0"/>
          <a:chExt cx="0" cy="0"/>
        </a:xfrm>
      </p:grpSpPr>
      <p:sp>
        <p:nvSpPr>
          <p:cNvPr id="78" name="Google Shape;78;p16"/>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a:solidFill>
                  <a:srgbClr val="424E56"/>
                </a:solidFill>
              </a:defRPr>
            </a:lvl1pPr>
            <a:lvl2pPr lvl="1" algn="l">
              <a:lnSpc>
                <a:spcPct val="100000"/>
              </a:lnSpc>
              <a:spcBef>
                <a:spcPts val="0"/>
              </a:spcBef>
              <a:spcAft>
                <a:spcPts val="0"/>
              </a:spcAft>
              <a:buClr>
                <a:schemeClr val="dk1"/>
              </a:buClr>
              <a:buSzPts val="3000"/>
              <a:buNone/>
              <a:defRPr sz="3000">
                <a:solidFill>
                  <a:srgbClr val="424E56"/>
                </a:solidFill>
              </a:defRPr>
            </a:lvl2pPr>
            <a:lvl3pPr lvl="2" algn="l">
              <a:lnSpc>
                <a:spcPct val="100000"/>
              </a:lnSpc>
              <a:spcBef>
                <a:spcPts val="0"/>
              </a:spcBef>
              <a:spcAft>
                <a:spcPts val="0"/>
              </a:spcAft>
              <a:buClr>
                <a:schemeClr val="dk1"/>
              </a:buClr>
              <a:buSzPts val="3000"/>
              <a:buNone/>
              <a:defRPr sz="3000">
                <a:solidFill>
                  <a:srgbClr val="424E56"/>
                </a:solidFill>
              </a:defRPr>
            </a:lvl3pPr>
            <a:lvl4pPr lvl="3" algn="l">
              <a:lnSpc>
                <a:spcPct val="100000"/>
              </a:lnSpc>
              <a:spcBef>
                <a:spcPts val="0"/>
              </a:spcBef>
              <a:spcAft>
                <a:spcPts val="0"/>
              </a:spcAft>
              <a:buClr>
                <a:schemeClr val="dk1"/>
              </a:buClr>
              <a:buSzPts val="3000"/>
              <a:buNone/>
              <a:defRPr sz="3000">
                <a:solidFill>
                  <a:srgbClr val="424E56"/>
                </a:solidFill>
              </a:defRPr>
            </a:lvl4pPr>
            <a:lvl5pPr lvl="4" algn="l">
              <a:lnSpc>
                <a:spcPct val="100000"/>
              </a:lnSpc>
              <a:spcBef>
                <a:spcPts val="0"/>
              </a:spcBef>
              <a:spcAft>
                <a:spcPts val="0"/>
              </a:spcAft>
              <a:buClr>
                <a:schemeClr val="dk1"/>
              </a:buClr>
              <a:buSzPts val="3000"/>
              <a:buNone/>
              <a:defRPr sz="3000">
                <a:solidFill>
                  <a:srgbClr val="424E56"/>
                </a:solidFill>
              </a:defRPr>
            </a:lvl5pPr>
            <a:lvl6pPr lvl="5" algn="l">
              <a:lnSpc>
                <a:spcPct val="100000"/>
              </a:lnSpc>
              <a:spcBef>
                <a:spcPts val="0"/>
              </a:spcBef>
              <a:spcAft>
                <a:spcPts val="0"/>
              </a:spcAft>
              <a:buClr>
                <a:schemeClr val="dk1"/>
              </a:buClr>
              <a:buSzPts val="3000"/>
              <a:buNone/>
              <a:defRPr sz="3000">
                <a:solidFill>
                  <a:srgbClr val="424E56"/>
                </a:solidFill>
              </a:defRPr>
            </a:lvl6pPr>
            <a:lvl7pPr lvl="6" algn="l">
              <a:lnSpc>
                <a:spcPct val="100000"/>
              </a:lnSpc>
              <a:spcBef>
                <a:spcPts val="0"/>
              </a:spcBef>
              <a:spcAft>
                <a:spcPts val="0"/>
              </a:spcAft>
              <a:buClr>
                <a:schemeClr val="dk1"/>
              </a:buClr>
              <a:buSzPts val="3000"/>
              <a:buNone/>
              <a:defRPr sz="3000">
                <a:solidFill>
                  <a:srgbClr val="424E56"/>
                </a:solidFill>
              </a:defRPr>
            </a:lvl7pPr>
            <a:lvl8pPr lvl="7" algn="l">
              <a:lnSpc>
                <a:spcPct val="100000"/>
              </a:lnSpc>
              <a:spcBef>
                <a:spcPts val="0"/>
              </a:spcBef>
              <a:spcAft>
                <a:spcPts val="0"/>
              </a:spcAft>
              <a:buClr>
                <a:schemeClr val="dk1"/>
              </a:buClr>
              <a:buSzPts val="3000"/>
              <a:buNone/>
              <a:defRPr sz="3000">
                <a:solidFill>
                  <a:srgbClr val="424E56"/>
                </a:solidFill>
              </a:defRPr>
            </a:lvl8pPr>
            <a:lvl9pPr lvl="8" algn="l">
              <a:lnSpc>
                <a:spcPct val="100000"/>
              </a:lnSpc>
              <a:spcBef>
                <a:spcPts val="0"/>
              </a:spcBef>
              <a:spcAft>
                <a:spcPts val="0"/>
              </a:spcAft>
              <a:buClr>
                <a:schemeClr val="dk1"/>
              </a:buClr>
              <a:buSzPts val="3000"/>
              <a:buNone/>
              <a:defRPr sz="3000">
                <a:solidFill>
                  <a:srgbClr val="424E56"/>
                </a:solidFill>
              </a:defRPr>
            </a:lvl9pPr>
          </a:lstStyle>
          <a:p>
            <a:endParaRPr/>
          </a:p>
        </p:txBody>
      </p:sp>
      <p:sp>
        <p:nvSpPr>
          <p:cNvPr id="79" name="Google Shape;79;p16"/>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80" name="Google Shape;80;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5" name="Footer Placeholder 4">
            <a:extLst>
              <a:ext uri="{FF2B5EF4-FFF2-40B4-BE49-F238E27FC236}">
                <a16:creationId xmlns:a16="http://schemas.microsoft.com/office/drawing/2014/main" id="{E173663E-EECA-4D40-A053-CE626A7B7C28}"/>
              </a:ext>
            </a:extLst>
          </p:cNvPr>
          <p:cNvSpPr>
            <a:spLocks noGrp="1"/>
          </p:cNvSpPr>
          <p:nvPr>
            <p:ph type="ftr" sz="quarter" idx="11"/>
          </p:nvPr>
        </p:nvSpPr>
        <p:spPr>
          <a:xfrm>
            <a:off x="467541" y="4865517"/>
            <a:ext cx="4723209" cy="273844"/>
          </a:xfrm>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0F420DCA-E58C-457C-9833-03A1F9E315C6}"/>
              </a:ext>
            </a:extLst>
          </p:cNvPr>
          <p:cNvSpPr txBox="1">
            <a:spLocks/>
          </p:cNvSpPr>
          <p:nvPr userDrawn="1"/>
        </p:nvSpPr>
        <p:spPr>
          <a:xfrm>
            <a:off x="5218718" y="4757297"/>
            <a:ext cx="724882" cy="393600"/>
          </a:xfrm>
          <a:prstGeom prst="rect">
            <a:avLst/>
          </a:prstGeom>
        </p:spPr>
        <p:txBody>
          <a:bodyPr spcFirstLastPara="1" wrap="square" lIns="91425" tIns="91425" rIns="91425" bIns="91425" anchor="ctr" anchorCtr="0">
            <a:noAutofit/>
          </a:bodyPr>
          <a:lstStyle>
            <a:defPPr>
              <a:defRPr lang="en-US"/>
            </a:defPPr>
            <a:lvl1pPr marL="0" lvl="0" algn="l" defTabSz="457200" rtl="0" eaLnBrk="1" latinLnBrk="0" hangingPunct="1">
              <a:buNone/>
              <a:defRPr sz="1200" kern="1200">
                <a:solidFill>
                  <a:schemeClr val="tx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r>
              <a:rPr lang="en"/>
              <a:t>/34</a:t>
            </a:r>
            <a:endParaRPr lang="en" dirty="0"/>
          </a:p>
        </p:txBody>
      </p:sp>
    </p:spTree>
    <p:extLst>
      <p:ext uri="{BB962C8B-B14F-4D97-AF65-F5344CB8AC3E}">
        <p14:creationId xmlns:p14="http://schemas.microsoft.com/office/powerpoint/2010/main" val="2349281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lvl1pPr>
          </a:lstStyle>
          <a:p>
            <a:r>
              <a:rPr lang="en-US" dirty="0"/>
              <a:t>TO BOLDLY GO WHERE NO PI BOT HAS GONE BEFORE.</a:t>
            </a:r>
          </a:p>
        </p:txBody>
      </p:sp>
      <p:sp>
        <p:nvSpPr>
          <p:cNvPr id="6" name="Google Shape;20;p4">
            <a:extLst>
              <a:ext uri="{FF2B5EF4-FFF2-40B4-BE49-F238E27FC236}">
                <a16:creationId xmlns:a16="http://schemas.microsoft.com/office/drawing/2014/main" id="{2E5C0F60-2A1E-4AB4-A077-E65C2D06649F}"/>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328127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lgn="ctr">
              <a:defRPr/>
            </a:lvl1pPr>
          </a:lstStyle>
          <a:p>
            <a:r>
              <a:rPr lang="en-US" dirty="0"/>
              <a:t>TO BOLDLY GO WHERE NO PI BOT HAS GONE BEFORE.</a:t>
            </a:r>
          </a:p>
        </p:txBody>
      </p:sp>
      <p:sp>
        <p:nvSpPr>
          <p:cNvPr id="7" name="Google Shape;20;p4">
            <a:extLst>
              <a:ext uri="{FF2B5EF4-FFF2-40B4-BE49-F238E27FC236}">
                <a16:creationId xmlns:a16="http://schemas.microsoft.com/office/drawing/2014/main" id="{AD6508DA-C209-4D78-B286-90020D44B148}"/>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356863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lgn="ctr">
              <a:defRPr/>
            </a:lvl1pPr>
          </a:lstStyle>
          <a:p>
            <a:r>
              <a:rPr lang="en-US" dirty="0"/>
              <a:t>TO BOLDLY GO WHERE NO PI BOT HAS GONE BEFORE.</a:t>
            </a:r>
          </a:p>
        </p:txBody>
      </p:sp>
      <p:sp>
        <p:nvSpPr>
          <p:cNvPr id="9" name="Google Shape;20;p4">
            <a:extLst>
              <a:ext uri="{FF2B5EF4-FFF2-40B4-BE49-F238E27FC236}">
                <a16:creationId xmlns:a16="http://schemas.microsoft.com/office/drawing/2014/main" id="{AB93A521-7897-41D8-A424-EDF3ECFDEE69}"/>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1778561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lgn="ctr">
              <a:defRPr/>
            </a:lvl1pPr>
          </a:lstStyle>
          <a:p>
            <a:r>
              <a:rPr lang="en-US" dirty="0"/>
              <a:t>TO BOLDLY GO WHERE NO PI BOT HAS GONE BEFORE.</a:t>
            </a:r>
          </a:p>
        </p:txBody>
      </p:sp>
      <p:sp>
        <p:nvSpPr>
          <p:cNvPr id="5" name="Google Shape;20;p4">
            <a:extLst>
              <a:ext uri="{FF2B5EF4-FFF2-40B4-BE49-F238E27FC236}">
                <a16:creationId xmlns:a16="http://schemas.microsoft.com/office/drawing/2014/main" id="{C29A416A-C59F-417B-B6E6-23EC8A832121}"/>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395761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lgn="ctr">
              <a:defRPr/>
            </a:lvl1pPr>
          </a:lstStyle>
          <a:p>
            <a:r>
              <a:rPr lang="en-US" dirty="0"/>
              <a:t>TO BOLDLY GO WHERE NO PI BOT HAS GONE BEFORE.</a:t>
            </a:r>
          </a:p>
        </p:txBody>
      </p:sp>
      <p:sp>
        <p:nvSpPr>
          <p:cNvPr id="4" name="Google Shape;20;p4">
            <a:extLst>
              <a:ext uri="{FF2B5EF4-FFF2-40B4-BE49-F238E27FC236}">
                <a16:creationId xmlns:a16="http://schemas.microsoft.com/office/drawing/2014/main" id="{77789ACD-F2FC-4E23-8E4F-B8773511E8AB}"/>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1600484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lgn="ctr">
              <a:defRPr/>
            </a:lvl1pPr>
          </a:lstStyle>
          <a:p>
            <a:r>
              <a:rPr lang="en-US" dirty="0"/>
              <a:t>TO BOLDLY GO WHERE NO PI BOT HAS GONE BEFORE.</a:t>
            </a:r>
          </a:p>
        </p:txBody>
      </p:sp>
      <p:sp>
        <p:nvSpPr>
          <p:cNvPr id="7" name="Google Shape;20;p4">
            <a:extLst>
              <a:ext uri="{FF2B5EF4-FFF2-40B4-BE49-F238E27FC236}">
                <a16:creationId xmlns:a16="http://schemas.microsoft.com/office/drawing/2014/main" id="{3DC916A5-FC1B-4F5B-8363-1A51FEA323B5}"/>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68266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lvl1pPr algn="ctr">
              <a:defRPr/>
            </a:lvl1pPr>
          </a:lstStyle>
          <a:p>
            <a:r>
              <a:rPr lang="en-US" dirty="0"/>
              <a:t>TO BOLDLY GO WHERE NO PI BOT HAS GONE BEFORE.</a:t>
            </a:r>
          </a:p>
        </p:txBody>
      </p:sp>
      <p:sp>
        <p:nvSpPr>
          <p:cNvPr id="7" name="Google Shape;20;p4">
            <a:extLst>
              <a:ext uri="{FF2B5EF4-FFF2-40B4-BE49-F238E27FC236}">
                <a16:creationId xmlns:a16="http://schemas.microsoft.com/office/drawing/2014/main" id="{1D36EAA0-0543-4BC4-BF64-D1E996B540F0}"/>
              </a:ext>
            </a:extLst>
          </p:cNvPr>
          <p:cNvSpPr txBox="1">
            <a:spLocks noGrp="1"/>
          </p:cNvSpPr>
          <p:nvPr>
            <p:ph type="sldNum" idx="12"/>
          </p:nvPr>
        </p:nvSpPr>
        <p:spPr>
          <a:xfrm>
            <a:off x="5256818" y="4757297"/>
            <a:ext cx="72488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406207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8001" y="4862794"/>
            <a:ext cx="4723209" cy="273844"/>
          </a:xfrm>
          <a:prstGeom prst="rect">
            <a:avLst/>
          </a:prstGeom>
        </p:spPr>
        <p:txBody>
          <a:bodyPr vert="horz" lIns="91440" tIns="45720" rIns="91440" bIns="45720" rtlCol="0" anchor="ctr"/>
          <a:lstStyle>
            <a:lvl1pPr algn="l">
              <a:defRPr sz="1000">
                <a:solidFill>
                  <a:schemeClr val="accent2">
                    <a:lumMod val="50000"/>
                  </a:schemeClr>
                </a:solidFill>
              </a:defRPr>
            </a:lvl1pPr>
          </a:lstStyle>
          <a:p>
            <a:r>
              <a:rPr lang="en-GB" dirty="0"/>
              <a:t>TO BOLDLY GO WHERE NO PI BOT HAS GONE BEFORE.</a:t>
            </a:r>
            <a:endParaRPr lang="en-US" dirty="0"/>
          </a:p>
        </p:txBody>
      </p:sp>
      <p:sp>
        <p:nvSpPr>
          <p:cNvPr id="18" name="Google Shape;20;p4">
            <a:extLst>
              <a:ext uri="{FF2B5EF4-FFF2-40B4-BE49-F238E27FC236}">
                <a16:creationId xmlns:a16="http://schemas.microsoft.com/office/drawing/2014/main" id="{654F79E6-2811-4728-8F50-D288CE2AB6B9}"/>
              </a:ext>
            </a:extLst>
          </p:cNvPr>
          <p:cNvSpPr txBox="1">
            <a:spLocks noGrp="1"/>
          </p:cNvSpPr>
          <p:nvPr>
            <p:ph type="sldNum" idx="4"/>
          </p:nvPr>
        </p:nvSpPr>
        <p:spPr>
          <a:xfrm>
            <a:off x="5264438" y="4757297"/>
            <a:ext cx="694402" cy="393600"/>
          </a:xfrm>
          <a:prstGeom prst="rect">
            <a:avLst/>
          </a:prstGeom>
        </p:spPr>
        <p:txBody>
          <a:bodyPr spcFirstLastPara="1" wrap="square" lIns="91425" tIns="91425" rIns="91425" bIns="91425" anchor="ctr" anchorCtr="0">
            <a:noAutofit/>
          </a:bodyPr>
          <a:lstStyle>
            <a:lvl1pPr lvl="0">
              <a:buNone/>
              <a:defRPr sz="12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r>
              <a:rPr lang="en" dirty="0"/>
              <a:t>/34</a:t>
            </a:r>
          </a:p>
        </p:txBody>
      </p:sp>
    </p:spTree>
    <p:extLst>
      <p:ext uri="{BB962C8B-B14F-4D97-AF65-F5344CB8AC3E}">
        <p14:creationId xmlns:p14="http://schemas.microsoft.com/office/powerpoint/2010/main" val="46406711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Lst>
  <p:hf hd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nikhilsheth.blogspot.com/2012/06/doesnt-everyone-have-same-problems.html"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pyimagesearch.com/2017/09/04/raspbian-stretch-install-opencv-3-python-on-your-raspberry-pi/" TargetMode="Externa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pixabay.com/en/alien-smiley-emoji-emoticon-41610/" TargetMode="External"/><Relationship Id="rId5" Type="http://schemas.openxmlformats.org/officeDocument/2006/relationships/image" Target="../media/image16.png"/><Relationship Id="rId4" Type="http://schemas.openxmlformats.org/officeDocument/2006/relationships/hyperlink" Target="https://pixabay.com/en/gold-texture-shiny-golden-elegant-114577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hyperlink" Target="https://www.maxpixel.net/Batteries-Charging-Battery-Full-Charge-Weak-Charge-168885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andrewfell/CERC-PIWars2019/blob/master/RobotV3/rishan_nebula_main.py"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dCizj19_sp4"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andrewfell/CERC-PIWars2019"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3" name="Group 122">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6351"/>
            <a:ext cx="3572669" cy="5149850"/>
            <a:chOff x="67175" y="-8467"/>
            <a:chExt cx="4763558" cy="6866467"/>
          </a:xfrm>
        </p:grpSpPr>
        <p:cxnSp>
          <p:nvCxnSpPr>
            <p:cNvPr id="124" name="Straight Connector 123">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26"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7"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8" name="Isosceles Triangle 127">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9"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0" name="Isosceles Triangle 129">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1" name="Google Shape;91;p18"/>
          <p:cNvSpPr txBox="1">
            <a:spLocks noGrp="1"/>
          </p:cNvSpPr>
          <p:nvPr>
            <p:ph type="ctrTitle"/>
          </p:nvPr>
        </p:nvSpPr>
        <p:spPr>
          <a:xfrm>
            <a:off x="152400" y="632461"/>
            <a:ext cx="4177647" cy="3559926"/>
          </a:xfrm>
          <a:prstGeom prst="rect">
            <a:avLst/>
          </a:prstGeom>
        </p:spPr>
        <p:txBody>
          <a:bodyPr spcFirstLastPara="1" lIns="91425" tIns="91425" rIns="91425" bIns="91425" anchor="ctr" anchorCtr="0">
            <a:normAutofit/>
          </a:bodyPr>
          <a:lstStyle/>
          <a:p>
            <a:pPr lvl="0" algn="ctr">
              <a:spcBef>
                <a:spcPts val="0"/>
              </a:spcBef>
            </a:pPr>
            <a:r>
              <a:rPr lang="en-GB" sz="3700" dirty="0"/>
              <a:t>CERC BOT’s Pi Wars Journey</a:t>
            </a:r>
            <a:br>
              <a:rPr lang="en-GB" sz="3700" dirty="0"/>
            </a:br>
            <a:br>
              <a:rPr lang="en-GB" sz="3700" dirty="0"/>
            </a:br>
            <a:r>
              <a:rPr lang="en-GB" sz="1800" i="1" dirty="0"/>
              <a:t>’To boldly go where no Pi Bot has gone before’</a:t>
            </a:r>
          </a:p>
        </p:txBody>
      </p:sp>
      <p:sp>
        <p:nvSpPr>
          <p:cNvPr id="132" name="Freeform: Shape 131">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6351"/>
            <a:ext cx="3806198" cy="5149851"/>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 name="Google Shape;92;p18"/>
          <p:cNvSpPr txBox="1">
            <a:spLocks noGrp="1"/>
          </p:cNvSpPr>
          <p:nvPr>
            <p:ph type="subTitle" idx="1"/>
          </p:nvPr>
        </p:nvSpPr>
        <p:spPr>
          <a:xfrm>
            <a:off x="5865840" y="2888756"/>
            <a:ext cx="2701925" cy="822674"/>
          </a:xfrm>
          <a:prstGeom prst="rect">
            <a:avLst/>
          </a:prstGeom>
        </p:spPr>
        <p:txBody>
          <a:bodyPr spcFirstLastPara="1" lIns="91425" tIns="91425" rIns="91425" bIns="91425" anchor="ctr" anchorCtr="0">
            <a:normAutofit/>
          </a:bodyPr>
          <a:lstStyle/>
          <a:p>
            <a:pPr marL="0" lvl="0" indent="0" algn="l" rtl="0">
              <a:spcBef>
                <a:spcPts val="0"/>
              </a:spcBef>
              <a:spcAft>
                <a:spcPts val="600"/>
              </a:spcAft>
              <a:buNone/>
            </a:pPr>
            <a:r>
              <a:rPr lang="en-GB" sz="1600" dirty="0">
                <a:solidFill>
                  <a:srgbClr val="FFFFFF"/>
                </a:solidFill>
              </a:rPr>
              <a:t>Presented b</a:t>
            </a:r>
            <a:r>
              <a:rPr lang="en" sz="1600" dirty="0">
                <a:solidFill>
                  <a:srgbClr val="FFFFFF"/>
                </a:solidFill>
              </a:rPr>
              <a:t>y Rishan Sharma - CERCBot team</a:t>
            </a:r>
            <a:endParaRPr lang="en-GB" sz="16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E76E-B03D-40A9-8FE7-82BA2C43911A}"/>
              </a:ext>
            </a:extLst>
          </p:cNvPr>
          <p:cNvSpPr>
            <a:spLocks noGrp="1"/>
          </p:cNvSpPr>
          <p:nvPr>
            <p:ph type="title"/>
          </p:nvPr>
        </p:nvSpPr>
        <p:spPr/>
        <p:txBody>
          <a:bodyPr/>
          <a:lstStyle/>
          <a:p>
            <a:r>
              <a:rPr lang="en-GB" dirty="0"/>
              <a:t>The Build – V2</a:t>
            </a:r>
          </a:p>
        </p:txBody>
      </p:sp>
      <p:pic>
        <p:nvPicPr>
          <p:cNvPr id="5" name="Picture 4" descr="A circuit board&#10;&#10;Description automatically generated">
            <a:extLst>
              <a:ext uri="{FF2B5EF4-FFF2-40B4-BE49-F238E27FC236}">
                <a16:creationId xmlns:a16="http://schemas.microsoft.com/office/drawing/2014/main" id="{FA803516-90D5-4ECD-A6A9-19198F7C7AEB}"/>
              </a:ext>
            </a:extLst>
          </p:cNvPr>
          <p:cNvPicPr>
            <a:picLocks noChangeAspect="1"/>
          </p:cNvPicPr>
          <p:nvPr/>
        </p:nvPicPr>
        <p:blipFill>
          <a:blip r:embed="rId3"/>
          <a:stretch>
            <a:fillRect/>
          </a:stretch>
        </p:blipFill>
        <p:spPr>
          <a:xfrm>
            <a:off x="1259580" y="1378695"/>
            <a:ext cx="3782466" cy="2836850"/>
          </a:xfrm>
          <a:prstGeom prst="rect">
            <a:avLst/>
          </a:prstGeom>
        </p:spPr>
      </p:pic>
      <p:pic>
        <p:nvPicPr>
          <p:cNvPr id="7" name="Picture 6" descr="A picture containing floor&#10;&#10;Description automatically generated">
            <a:extLst>
              <a:ext uri="{FF2B5EF4-FFF2-40B4-BE49-F238E27FC236}">
                <a16:creationId xmlns:a16="http://schemas.microsoft.com/office/drawing/2014/main" id="{58EEF76E-751F-4755-92BD-72DED510B802}"/>
              </a:ext>
            </a:extLst>
          </p:cNvPr>
          <p:cNvPicPr>
            <a:picLocks noChangeAspect="1"/>
          </p:cNvPicPr>
          <p:nvPr/>
        </p:nvPicPr>
        <p:blipFill>
          <a:blip r:embed="rId4"/>
          <a:stretch>
            <a:fillRect/>
          </a:stretch>
        </p:blipFill>
        <p:spPr>
          <a:xfrm>
            <a:off x="5054495" y="1496817"/>
            <a:ext cx="3421380" cy="2566035"/>
          </a:xfrm>
          <a:prstGeom prst="rect">
            <a:avLst/>
          </a:prstGeom>
        </p:spPr>
      </p:pic>
      <p:cxnSp>
        <p:nvCxnSpPr>
          <p:cNvPr id="10" name="Straight Arrow Connector 9">
            <a:extLst>
              <a:ext uri="{FF2B5EF4-FFF2-40B4-BE49-F238E27FC236}">
                <a16:creationId xmlns:a16="http://schemas.microsoft.com/office/drawing/2014/main" id="{B6FF7C19-6B1E-481D-BDFB-DAF0293986B8}"/>
              </a:ext>
            </a:extLst>
          </p:cNvPr>
          <p:cNvCxnSpPr/>
          <p:nvPr/>
        </p:nvCxnSpPr>
        <p:spPr>
          <a:xfrm>
            <a:off x="5455920" y="2849880"/>
            <a:ext cx="2278380" cy="0"/>
          </a:xfrm>
          <a:prstGeom prst="straightConnector1">
            <a:avLst/>
          </a:prstGeom>
          <a:ln>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C0B9014-EB08-47C4-9D3E-3E9E6F7E9DC4}"/>
              </a:ext>
            </a:extLst>
          </p:cNvPr>
          <p:cNvCxnSpPr>
            <a:cxnSpLocks/>
          </p:cNvCxnSpPr>
          <p:nvPr/>
        </p:nvCxnSpPr>
        <p:spPr>
          <a:xfrm flipV="1">
            <a:off x="5455920" y="1965960"/>
            <a:ext cx="441960" cy="883920"/>
          </a:xfrm>
          <a:prstGeom prst="straightConnector1">
            <a:avLst/>
          </a:prstGeom>
          <a:ln>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77961CD-577E-48AA-8CA1-922DEFAD96CC}"/>
              </a:ext>
            </a:extLst>
          </p:cNvPr>
          <p:cNvCxnSpPr>
            <a:cxnSpLocks/>
          </p:cNvCxnSpPr>
          <p:nvPr/>
        </p:nvCxnSpPr>
        <p:spPr>
          <a:xfrm flipH="1" flipV="1">
            <a:off x="5563287" y="2849880"/>
            <a:ext cx="227225" cy="571500"/>
          </a:xfrm>
          <a:prstGeom prst="straightConnector1">
            <a:avLst/>
          </a:prstGeom>
          <a:ln>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912C1F-5B74-44A8-AFC1-8E02442B5AAE}"/>
              </a:ext>
            </a:extLst>
          </p:cNvPr>
          <p:cNvSpPr txBox="1"/>
          <p:nvPr/>
        </p:nvSpPr>
        <p:spPr>
          <a:xfrm>
            <a:off x="5149585" y="3068181"/>
            <a:ext cx="612668" cy="369332"/>
          </a:xfrm>
          <a:prstGeom prst="rect">
            <a:avLst/>
          </a:prstGeom>
          <a:noFill/>
        </p:spPr>
        <p:txBody>
          <a:bodyPr wrap="none" rtlCol="0">
            <a:spAutoFit/>
          </a:bodyPr>
          <a:lstStyle/>
          <a:p>
            <a:r>
              <a:rPr lang="en-GB" dirty="0">
                <a:solidFill>
                  <a:schemeClr val="accent6">
                    <a:lumMod val="40000"/>
                    <a:lumOff val="60000"/>
                  </a:schemeClr>
                </a:solidFill>
              </a:rPr>
              <a:t>6cm</a:t>
            </a:r>
          </a:p>
        </p:txBody>
      </p:sp>
      <p:sp>
        <p:nvSpPr>
          <p:cNvPr id="20" name="TextBox 19">
            <a:extLst>
              <a:ext uri="{FF2B5EF4-FFF2-40B4-BE49-F238E27FC236}">
                <a16:creationId xmlns:a16="http://schemas.microsoft.com/office/drawing/2014/main" id="{6DE516F5-92AC-46A0-8932-5B8B72D2E962}"/>
              </a:ext>
            </a:extLst>
          </p:cNvPr>
          <p:cNvSpPr txBox="1"/>
          <p:nvPr/>
        </p:nvSpPr>
        <p:spPr>
          <a:xfrm rot="17605863">
            <a:off x="5404144" y="2363969"/>
            <a:ext cx="734496" cy="369332"/>
          </a:xfrm>
          <a:prstGeom prst="rect">
            <a:avLst/>
          </a:prstGeom>
          <a:noFill/>
        </p:spPr>
        <p:txBody>
          <a:bodyPr wrap="none" rtlCol="0">
            <a:spAutoFit/>
          </a:bodyPr>
          <a:lstStyle/>
          <a:p>
            <a:r>
              <a:rPr lang="en-GB" dirty="0">
                <a:solidFill>
                  <a:schemeClr val="accent6">
                    <a:lumMod val="40000"/>
                    <a:lumOff val="60000"/>
                  </a:schemeClr>
                </a:solidFill>
              </a:rPr>
              <a:t>17cm</a:t>
            </a:r>
          </a:p>
        </p:txBody>
      </p:sp>
      <p:sp>
        <p:nvSpPr>
          <p:cNvPr id="23" name="TextBox 22">
            <a:extLst>
              <a:ext uri="{FF2B5EF4-FFF2-40B4-BE49-F238E27FC236}">
                <a16:creationId xmlns:a16="http://schemas.microsoft.com/office/drawing/2014/main" id="{DA15BAA7-D27F-443C-9582-5303F8992307}"/>
              </a:ext>
            </a:extLst>
          </p:cNvPr>
          <p:cNvSpPr txBox="1"/>
          <p:nvPr/>
        </p:nvSpPr>
        <p:spPr>
          <a:xfrm>
            <a:off x="6028691" y="2480548"/>
            <a:ext cx="734496" cy="369332"/>
          </a:xfrm>
          <a:prstGeom prst="rect">
            <a:avLst/>
          </a:prstGeom>
          <a:noFill/>
        </p:spPr>
        <p:txBody>
          <a:bodyPr wrap="none" rtlCol="0">
            <a:spAutoFit/>
          </a:bodyPr>
          <a:lstStyle/>
          <a:p>
            <a:r>
              <a:rPr lang="en-GB" dirty="0">
                <a:solidFill>
                  <a:schemeClr val="accent6">
                    <a:lumMod val="40000"/>
                    <a:lumOff val="60000"/>
                  </a:schemeClr>
                </a:solidFill>
              </a:rPr>
              <a:t>25cm</a:t>
            </a:r>
          </a:p>
        </p:txBody>
      </p:sp>
      <p:sp>
        <p:nvSpPr>
          <p:cNvPr id="24" name="Callout: Line 23">
            <a:extLst>
              <a:ext uri="{FF2B5EF4-FFF2-40B4-BE49-F238E27FC236}">
                <a16:creationId xmlns:a16="http://schemas.microsoft.com/office/drawing/2014/main" id="{AB80351D-B0E0-4B0C-B740-F9F57316153B}"/>
              </a:ext>
            </a:extLst>
          </p:cNvPr>
          <p:cNvSpPr/>
          <p:nvPr/>
        </p:nvSpPr>
        <p:spPr>
          <a:xfrm>
            <a:off x="4312920" y="331983"/>
            <a:ext cx="1348740" cy="702435"/>
          </a:xfrm>
          <a:prstGeom prst="borderCallout1">
            <a:avLst>
              <a:gd name="adj1" fmla="val 18750"/>
              <a:gd name="adj2" fmla="val -8333"/>
              <a:gd name="adj3" fmla="val 183012"/>
              <a:gd name="adj4" fmla="val -101610"/>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D8C6DCCE-CC47-4827-9950-5A291BC1077A}"/>
              </a:ext>
            </a:extLst>
          </p:cNvPr>
          <p:cNvSpPr txBox="1"/>
          <p:nvPr/>
        </p:nvSpPr>
        <p:spPr>
          <a:xfrm>
            <a:off x="4312920" y="327635"/>
            <a:ext cx="1348740" cy="646331"/>
          </a:xfrm>
          <a:prstGeom prst="rect">
            <a:avLst/>
          </a:prstGeom>
          <a:noFill/>
        </p:spPr>
        <p:txBody>
          <a:bodyPr wrap="square" rtlCol="0">
            <a:spAutoFit/>
          </a:bodyPr>
          <a:lstStyle/>
          <a:p>
            <a:r>
              <a:rPr lang="en-GB" sz="900" dirty="0"/>
              <a:t>Raspberry Pi, for processing data from sensors and Pi Camera.</a:t>
            </a:r>
          </a:p>
        </p:txBody>
      </p:sp>
      <p:sp>
        <p:nvSpPr>
          <p:cNvPr id="14" name="Callout: Line 13">
            <a:extLst>
              <a:ext uri="{FF2B5EF4-FFF2-40B4-BE49-F238E27FC236}">
                <a16:creationId xmlns:a16="http://schemas.microsoft.com/office/drawing/2014/main" id="{7C8EC834-A70D-4721-A3E2-C5A9A9E5F6D3}"/>
              </a:ext>
            </a:extLst>
          </p:cNvPr>
          <p:cNvSpPr/>
          <p:nvPr/>
        </p:nvSpPr>
        <p:spPr>
          <a:xfrm>
            <a:off x="4938006" y="4281152"/>
            <a:ext cx="1148859" cy="534714"/>
          </a:xfrm>
          <a:prstGeom prst="borderCallout1">
            <a:avLst>
              <a:gd name="adj1" fmla="val 18750"/>
              <a:gd name="adj2" fmla="val -8333"/>
              <a:gd name="adj3" fmla="val -123474"/>
              <a:gd name="adj4" fmla="val -122809"/>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3EA4474C-72B1-444B-9A00-AE68C4258919}"/>
              </a:ext>
            </a:extLst>
          </p:cNvPr>
          <p:cNvSpPr txBox="1"/>
          <p:nvPr/>
        </p:nvSpPr>
        <p:spPr>
          <a:xfrm>
            <a:off x="4987290" y="4274977"/>
            <a:ext cx="1348740" cy="530915"/>
          </a:xfrm>
          <a:prstGeom prst="rect">
            <a:avLst/>
          </a:prstGeom>
          <a:noFill/>
        </p:spPr>
        <p:txBody>
          <a:bodyPr wrap="square" rtlCol="0">
            <a:spAutoFit/>
          </a:bodyPr>
          <a:lstStyle/>
          <a:p>
            <a:r>
              <a:rPr lang="en-GB" sz="900" dirty="0"/>
              <a:t>Three ultrasonic sensors for more accurate sensing</a:t>
            </a:r>
            <a:r>
              <a:rPr lang="en-GB" sz="950" dirty="0"/>
              <a:t>.</a:t>
            </a:r>
          </a:p>
        </p:txBody>
      </p:sp>
      <p:sp>
        <p:nvSpPr>
          <p:cNvPr id="18" name="Callout: Line 17">
            <a:extLst>
              <a:ext uri="{FF2B5EF4-FFF2-40B4-BE49-F238E27FC236}">
                <a16:creationId xmlns:a16="http://schemas.microsoft.com/office/drawing/2014/main" id="{BB8EC057-2D65-482F-9CC7-E2D194CA2BFF}"/>
              </a:ext>
            </a:extLst>
          </p:cNvPr>
          <p:cNvSpPr/>
          <p:nvPr/>
        </p:nvSpPr>
        <p:spPr>
          <a:xfrm>
            <a:off x="311700" y="4192217"/>
            <a:ext cx="1348740" cy="702435"/>
          </a:xfrm>
          <a:prstGeom prst="borderCallout1">
            <a:avLst>
              <a:gd name="adj1" fmla="val 16038"/>
              <a:gd name="adj2" fmla="val 106780"/>
              <a:gd name="adj3" fmla="val -205346"/>
              <a:gd name="adj4" fmla="val 215904"/>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9DA4DF76-5AD2-4417-84C5-A13CFD5DD6AE}"/>
              </a:ext>
            </a:extLst>
          </p:cNvPr>
          <p:cNvSpPr txBox="1"/>
          <p:nvPr/>
        </p:nvSpPr>
        <p:spPr>
          <a:xfrm>
            <a:off x="311700" y="4215545"/>
            <a:ext cx="1348740" cy="646331"/>
          </a:xfrm>
          <a:prstGeom prst="rect">
            <a:avLst/>
          </a:prstGeom>
          <a:noFill/>
        </p:spPr>
        <p:txBody>
          <a:bodyPr wrap="square" rtlCol="0">
            <a:spAutoFit/>
          </a:bodyPr>
          <a:lstStyle/>
          <a:p>
            <a:r>
              <a:rPr lang="en-GB" sz="900" dirty="0"/>
              <a:t>Camera mount for mounting camera, which is used for the Nebula Challenge. </a:t>
            </a:r>
          </a:p>
        </p:txBody>
      </p:sp>
      <p:sp>
        <p:nvSpPr>
          <p:cNvPr id="21" name="Callout: Line 20">
            <a:extLst>
              <a:ext uri="{FF2B5EF4-FFF2-40B4-BE49-F238E27FC236}">
                <a16:creationId xmlns:a16="http://schemas.microsoft.com/office/drawing/2014/main" id="{A9B399C3-193C-46EC-BF01-890E20B3D6A1}"/>
              </a:ext>
            </a:extLst>
          </p:cNvPr>
          <p:cNvSpPr/>
          <p:nvPr/>
        </p:nvSpPr>
        <p:spPr>
          <a:xfrm>
            <a:off x="18690" y="1145599"/>
            <a:ext cx="1330050" cy="702435"/>
          </a:xfrm>
          <a:prstGeom prst="borderCallout1">
            <a:avLst>
              <a:gd name="adj1" fmla="val 18750"/>
              <a:gd name="adj2" fmla="val 104096"/>
              <a:gd name="adj3" fmla="val 194944"/>
              <a:gd name="adj4" fmla="val 208988"/>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FDF7DF8-D5E8-47A8-A395-1A7BD9D9E4FF}"/>
              </a:ext>
            </a:extLst>
          </p:cNvPr>
          <p:cNvSpPr txBox="1"/>
          <p:nvPr/>
        </p:nvSpPr>
        <p:spPr>
          <a:xfrm>
            <a:off x="0" y="1169102"/>
            <a:ext cx="1330050" cy="646331"/>
          </a:xfrm>
          <a:prstGeom prst="rect">
            <a:avLst/>
          </a:prstGeom>
          <a:noFill/>
        </p:spPr>
        <p:txBody>
          <a:bodyPr wrap="square" rtlCol="0">
            <a:spAutoFit/>
          </a:bodyPr>
          <a:lstStyle/>
          <a:p>
            <a:r>
              <a:rPr lang="en-GB" sz="900" dirty="0"/>
              <a:t>Motor controller for controlling the motors, controlled by the Raspberry Pi</a:t>
            </a:r>
          </a:p>
        </p:txBody>
      </p:sp>
      <p:sp>
        <p:nvSpPr>
          <p:cNvPr id="12" name="Footer Placeholder 11">
            <a:extLst>
              <a:ext uri="{FF2B5EF4-FFF2-40B4-BE49-F238E27FC236}">
                <a16:creationId xmlns:a16="http://schemas.microsoft.com/office/drawing/2014/main" id="{30EF572E-FAF0-46A6-B978-5A20C91C81C3}"/>
              </a:ext>
            </a:extLst>
          </p:cNvPr>
          <p:cNvSpPr>
            <a:spLocks noGrp="1"/>
          </p:cNvSpPr>
          <p:nvPr>
            <p:ph type="ftr" sz="quarter" idx="11"/>
          </p:nvPr>
        </p:nvSpPr>
        <p:spPr/>
        <p:txBody>
          <a:bodyPr/>
          <a:lstStyle/>
          <a:p>
            <a:r>
              <a:rPr lang="en-US" dirty="0"/>
              <a:t>TO BOLDLY GO WHERE NO PI BOT HAS GONE BEFORE.</a:t>
            </a:r>
          </a:p>
        </p:txBody>
      </p:sp>
      <p:sp>
        <p:nvSpPr>
          <p:cNvPr id="4" name="Slide Number Placeholder 3">
            <a:extLst>
              <a:ext uri="{FF2B5EF4-FFF2-40B4-BE49-F238E27FC236}">
                <a16:creationId xmlns:a16="http://schemas.microsoft.com/office/drawing/2014/main" id="{480D78B3-132D-4B46-8B78-8FEF23234F6B}"/>
              </a:ext>
            </a:extLst>
          </p:cNvPr>
          <p:cNvSpPr>
            <a:spLocks noGrp="1"/>
          </p:cNvSpPr>
          <p:nvPr>
            <p:ph type="sldNum" idx="12"/>
          </p:nvPr>
        </p:nvSpPr>
        <p:spPr>
          <a:xfrm>
            <a:off x="5280494" y="4805891"/>
            <a:ext cx="748196" cy="345005"/>
          </a:xfrm>
        </p:spPr>
        <p:txBody>
          <a:bodyPr/>
          <a:lstStyle/>
          <a:p>
            <a:pPr marL="0" lvl="0" indent="0" algn="r" rtl="0">
              <a:spcBef>
                <a:spcPts val="0"/>
              </a:spcBef>
              <a:spcAft>
                <a:spcPts val="0"/>
              </a:spcAft>
              <a:buNone/>
            </a:pPr>
            <a:fld id="{00000000-1234-1234-1234-123412341234}" type="slidenum">
              <a:rPr lang="en" smtClean="0"/>
              <a:t>10</a:t>
            </a:fld>
            <a:r>
              <a:rPr lang="en" dirty="0"/>
              <a:t>/35</a:t>
            </a:r>
          </a:p>
        </p:txBody>
      </p:sp>
    </p:spTree>
    <p:extLst>
      <p:ext uri="{BB962C8B-B14F-4D97-AF65-F5344CB8AC3E}">
        <p14:creationId xmlns:p14="http://schemas.microsoft.com/office/powerpoint/2010/main" val="2780893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9353-D6BF-465A-BA3F-3EA1E2BE6B42}"/>
              </a:ext>
            </a:extLst>
          </p:cNvPr>
          <p:cNvSpPr>
            <a:spLocks noGrp="1"/>
          </p:cNvSpPr>
          <p:nvPr>
            <p:ph type="title"/>
          </p:nvPr>
        </p:nvSpPr>
        <p:spPr/>
        <p:txBody>
          <a:bodyPr/>
          <a:lstStyle/>
          <a:p>
            <a:r>
              <a:rPr lang="en-GB" dirty="0"/>
              <a:t>The Problems of the V2</a:t>
            </a:r>
          </a:p>
        </p:txBody>
      </p:sp>
      <p:sp>
        <p:nvSpPr>
          <p:cNvPr id="3" name="Text Placeholder 2">
            <a:extLst>
              <a:ext uri="{FF2B5EF4-FFF2-40B4-BE49-F238E27FC236}">
                <a16:creationId xmlns:a16="http://schemas.microsoft.com/office/drawing/2014/main" id="{C07C8D2D-3035-46BA-8058-BD305B22EAE2}"/>
              </a:ext>
            </a:extLst>
          </p:cNvPr>
          <p:cNvSpPr>
            <a:spLocks noGrp="1"/>
          </p:cNvSpPr>
          <p:nvPr>
            <p:ph type="body" idx="1"/>
          </p:nvPr>
        </p:nvSpPr>
        <p:spPr>
          <a:xfrm>
            <a:off x="311699" y="1213434"/>
            <a:ext cx="8033161" cy="3701465"/>
          </a:xfrm>
        </p:spPr>
        <p:txBody>
          <a:bodyPr>
            <a:normAutofit/>
          </a:bodyPr>
          <a:lstStyle/>
          <a:p>
            <a:pPr marL="114300" indent="0">
              <a:buNone/>
            </a:pPr>
            <a:r>
              <a:rPr lang="en-GB" sz="1100" dirty="0"/>
              <a:t>The V2 robot was a roughly designed robot, there were numerous problems that are listed below:</a:t>
            </a:r>
          </a:p>
          <a:p>
            <a:pPr marL="114300" indent="0">
              <a:buNone/>
            </a:pPr>
            <a:endParaRPr lang="en-GB" dirty="0"/>
          </a:p>
          <a:p>
            <a:r>
              <a:rPr lang="en-GB" sz="1000" dirty="0"/>
              <a:t>The robot was small, resulting in these effects:</a:t>
            </a:r>
          </a:p>
          <a:p>
            <a:pPr lvl="1"/>
            <a:r>
              <a:rPr lang="en-GB" sz="900" dirty="0"/>
              <a:t>The robot didn’t have enough space to add extra items such as the gun, and the balloon extension for Pi Noon.</a:t>
            </a:r>
          </a:p>
          <a:p>
            <a:pPr lvl="1"/>
            <a:r>
              <a:rPr lang="en-GB" sz="900" dirty="0"/>
              <a:t>It was very small, therefore resulting in very fiddly connections. </a:t>
            </a:r>
          </a:p>
          <a:p>
            <a:pPr lvl="1"/>
            <a:r>
              <a:rPr lang="en-GB" sz="900" dirty="0"/>
              <a:t>There was no space for a 4x AA battery pack so it kept on falling off.</a:t>
            </a:r>
          </a:p>
          <a:p>
            <a:endParaRPr lang="en-GB" dirty="0"/>
          </a:p>
          <a:p>
            <a:r>
              <a:rPr lang="en-GB" sz="1100" dirty="0"/>
              <a:t>Need for adjustable components</a:t>
            </a:r>
          </a:p>
          <a:p>
            <a:pPr lvl="1"/>
            <a:r>
              <a:rPr lang="en-GB" sz="900" dirty="0"/>
              <a:t>The ultrasonic sensors were supposed to be perpendicular for the maze challenge, whilst in the Nebula challenge they needed to be at an angle.</a:t>
            </a:r>
          </a:p>
          <a:p>
            <a:pPr lvl="1"/>
            <a:r>
              <a:rPr lang="en-GB" sz="900" dirty="0"/>
              <a:t>The camera was too high, sow we needed to crop the top of the image out in the software</a:t>
            </a:r>
          </a:p>
          <a:p>
            <a:endParaRPr lang="en-GB" sz="1100" dirty="0"/>
          </a:p>
          <a:p>
            <a:r>
              <a:rPr lang="en-GB" sz="1100" dirty="0"/>
              <a:t>When the robot crashed	into a wall, the camera would get damaged</a:t>
            </a:r>
          </a:p>
        </p:txBody>
      </p:sp>
      <p:sp>
        <p:nvSpPr>
          <p:cNvPr id="5" name="Footer Placeholder 4">
            <a:extLst>
              <a:ext uri="{FF2B5EF4-FFF2-40B4-BE49-F238E27FC236}">
                <a16:creationId xmlns:a16="http://schemas.microsoft.com/office/drawing/2014/main" id="{9CDFF1D9-2296-44DD-B7FD-E71A84C58172}"/>
              </a:ext>
            </a:extLst>
          </p:cNvPr>
          <p:cNvSpPr>
            <a:spLocks noGrp="1"/>
          </p:cNvSpPr>
          <p:nvPr>
            <p:ph type="ftr" sz="quarter" idx="11"/>
          </p:nvPr>
        </p:nvSpPr>
        <p:spPr/>
        <p:txBody>
          <a:bodyPr/>
          <a:lstStyle/>
          <a:p>
            <a:r>
              <a:rPr lang="en-US" dirty="0"/>
              <a:t>TO BOLDLY GO WHERE NO PI BOT HAS GONE BEFORE.</a:t>
            </a:r>
          </a:p>
        </p:txBody>
      </p:sp>
      <p:sp>
        <p:nvSpPr>
          <p:cNvPr id="4" name="Slide Number Placeholder 3">
            <a:extLst>
              <a:ext uri="{FF2B5EF4-FFF2-40B4-BE49-F238E27FC236}">
                <a16:creationId xmlns:a16="http://schemas.microsoft.com/office/drawing/2014/main" id="{3074EC8E-223A-45A7-8988-44EE7DFE0EF7}"/>
              </a:ext>
            </a:extLst>
          </p:cNvPr>
          <p:cNvSpPr>
            <a:spLocks noGrp="1"/>
          </p:cNvSpPr>
          <p:nvPr>
            <p:ph type="sldNum" idx="12"/>
          </p:nvPr>
        </p:nvSpPr>
        <p:spPr>
          <a:xfrm>
            <a:off x="5256817" y="4757297"/>
            <a:ext cx="700099" cy="393600"/>
          </a:xfrm>
        </p:spPr>
        <p:txBody>
          <a:bodyPr/>
          <a:lstStyle/>
          <a:p>
            <a:pPr marL="0" lvl="0" indent="0" algn="r" rtl="0">
              <a:spcBef>
                <a:spcPts val="0"/>
              </a:spcBef>
              <a:spcAft>
                <a:spcPts val="0"/>
              </a:spcAft>
              <a:buNone/>
            </a:pPr>
            <a:fld id="{00000000-1234-1234-1234-123412341234}" type="slidenum">
              <a:rPr lang="en" smtClean="0"/>
              <a:t>11</a:t>
            </a:fld>
            <a:r>
              <a:rPr lang="en" dirty="0"/>
              <a:t>/35</a:t>
            </a:r>
          </a:p>
        </p:txBody>
      </p:sp>
    </p:spTree>
    <p:extLst>
      <p:ext uri="{BB962C8B-B14F-4D97-AF65-F5344CB8AC3E}">
        <p14:creationId xmlns:p14="http://schemas.microsoft.com/office/powerpoint/2010/main" val="222824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0" cy="5149850"/>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6351"/>
            <a:ext cx="3572669" cy="5149850"/>
            <a:chOff x="67175" y="-8467"/>
            <a:chExt cx="4763558" cy="6866467"/>
          </a:xfrm>
        </p:grpSpPr>
        <p:cxnSp>
          <p:nvCxnSpPr>
            <p:cNvPr id="23" name="Straight Connector 22">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608B826-9457-4792-BC2E-E994FD5898C4}"/>
              </a:ext>
            </a:extLst>
          </p:cNvPr>
          <p:cNvSpPr>
            <a:spLocks noGrp="1"/>
          </p:cNvSpPr>
          <p:nvPr>
            <p:ph type="title"/>
          </p:nvPr>
        </p:nvSpPr>
        <p:spPr>
          <a:xfrm>
            <a:off x="508001" y="962025"/>
            <a:ext cx="3822045" cy="3230361"/>
          </a:xfrm>
        </p:spPr>
        <p:txBody>
          <a:bodyPr vert="horz" lIns="91440" tIns="45720" rIns="91440" bIns="45720" rtlCol="0" anchor="ctr">
            <a:normAutofit/>
          </a:bodyPr>
          <a:lstStyle/>
          <a:p>
            <a:pPr algn="r" defTabSz="457200">
              <a:spcBef>
                <a:spcPct val="0"/>
              </a:spcBef>
            </a:pPr>
            <a:r>
              <a:rPr lang="en-US" sz="5400" dirty="0"/>
              <a:t>All this work leads to . . . </a:t>
            </a:r>
          </a:p>
        </p:txBody>
      </p:sp>
      <p:sp>
        <p:nvSpPr>
          <p:cNvPr id="31" name="Freeform: Shape 30">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6351"/>
            <a:ext cx="3806198" cy="5149851"/>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39DBE9D6-830F-4DF5-B66C-A41BCEE14996}"/>
              </a:ext>
            </a:extLst>
          </p:cNvPr>
          <p:cNvSpPr>
            <a:spLocks noGrp="1"/>
          </p:cNvSpPr>
          <p:nvPr>
            <p:ph type="ftr" sz="quarter" idx="11"/>
          </p:nvPr>
        </p:nvSpPr>
        <p:spPr/>
        <p:txBody>
          <a:bodyPr/>
          <a:lstStyle/>
          <a:p>
            <a:r>
              <a:rPr lang="en-US" dirty="0"/>
              <a:t>TO BOLDLY GO WHERE NO PI BOT HAS GONE BEFORE.</a:t>
            </a:r>
          </a:p>
        </p:txBody>
      </p:sp>
      <p:sp>
        <p:nvSpPr>
          <p:cNvPr id="3" name="Slide Number Placeholder 2">
            <a:extLst>
              <a:ext uri="{FF2B5EF4-FFF2-40B4-BE49-F238E27FC236}">
                <a16:creationId xmlns:a16="http://schemas.microsoft.com/office/drawing/2014/main" id="{B9AC9006-83D1-42F8-8EEB-30D3D9592408}"/>
              </a:ext>
            </a:extLst>
          </p:cNvPr>
          <p:cNvSpPr>
            <a:spLocks noGrp="1"/>
          </p:cNvSpPr>
          <p:nvPr>
            <p:ph type="sldNum" idx="12"/>
          </p:nvPr>
        </p:nvSpPr>
        <p:spPr>
          <a:xfrm>
            <a:off x="5256817" y="4757297"/>
            <a:ext cx="681227" cy="393600"/>
          </a:xfrm>
        </p:spPr>
        <p:txBody>
          <a:bodyPr/>
          <a:lstStyle/>
          <a:p>
            <a:pPr marL="0" lvl="0" indent="0" algn="r" rtl="0">
              <a:spcBef>
                <a:spcPts val="0"/>
              </a:spcBef>
              <a:spcAft>
                <a:spcPts val="0"/>
              </a:spcAft>
              <a:buNone/>
            </a:pPr>
            <a:fld id="{00000000-1234-1234-1234-123412341234}" type="slidenum">
              <a:rPr lang="en" smtClean="0"/>
              <a:t>12</a:t>
            </a:fld>
            <a:r>
              <a:rPr lang="en" dirty="0"/>
              <a:t>/35</a:t>
            </a:r>
          </a:p>
        </p:txBody>
      </p:sp>
    </p:spTree>
    <p:extLst>
      <p:ext uri="{BB962C8B-B14F-4D97-AF65-F5344CB8AC3E}">
        <p14:creationId xmlns:p14="http://schemas.microsoft.com/office/powerpoint/2010/main" val="287448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2FBFB83-3719-409F-A4EE-6A47F689CDD5}"/>
              </a:ext>
            </a:extLst>
          </p:cNvPr>
          <p:cNvSpPr>
            <a:spLocks noGrp="1"/>
          </p:cNvSpPr>
          <p:nvPr>
            <p:ph type="title"/>
          </p:nvPr>
        </p:nvSpPr>
        <p:spPr/>
        <p:txBody>
          <a:bodyPr/>
          <a:lstStyle/>
          <a:p>
            <a:r>
              <a:rPr lang="en-GB" dirty="0"/>
              <a:t>The Build – V3</a:t>
            </a:r>
          </a:p>
        </p:txBody>
      </p:sp>
      <p:sp>
        <p:nvSpPr>
          <p:cNvPr id="2" name="Content Placeholder 1">
            <a:extLst>
              <a:ext uri="{FF2B5EF4-FFF2-40B4-BE49-F238E27FC236}">
                <a16:creationId xmlns:a16="http://schemas.microsoft.com/office/drawing/2014/main" id="{87589131-3CB3-419F-889D-87401BF3F7DC}"/>
              </a:ext>
            </a:extLst>
          </p:cNvPr>
          <p:cNvSpPr>
            <a:spLocks noGrp="1"/>
          </p:cNvSpPr>
          <p:nvPr>
            <p:ph idx="1"/>
          </p:nvPr>
        </p:nvSpPr>
        <p:spPr/>
        <p:txBody>
          <a:bodyPr/>
          <a:lstStyle/>
          <a:p>
            <a:endParaRPr lang="en-GB" dirty="0"/>
          </a:p>
        </p:txBody>
      </p:sp>
      <p:sp>
        <p:nvSpPr>
          <p:cNvPr id="3" name="Footer Placeholder 2">
            <a:extLst>
              <a:ext uri="{FF2B5EF4-FFF2-40B4-BE49-F238E27FC236}">
                <a16:creationId xmlns:a16="http://schemas.microsoft.com/office/drawing/2014/main" id="{8B459F09-702C-4E28-BF4F-8BF8C4D58696}"/>
              </a:ext>
            </a:extLst>
          </p:cNvPr>
          <p:cNvSpPr>
            <a:spLocks noGrp="1"/>
          </p:cNvSpPr>
          <p:nvPr>
            <p:ph type="ftr" sz="quarter" idx="11"/>
          </p:nvPr>
        </p:nvSpPr>
        <p:spPr/>
        <p:txBody>
          <a:bodyPr/>
          <a:lstStyle/>
          <a:p>
            <a:r>
              <a:rPr lang="en-US" dirty="0"/>
              <a:t>TO BOLDLY GO WHERE NO PI BOT HAS GONE BEFORE.</a:t>
            </a:r>
          </a:p>
        </p:txBody>
      </p:sp>
      <p:grpSp>
        <p:nvGrpSpPr>
          <p:cNvPr id="29" name="Group 28">
            <a:extLst>
              <a:ext uri="{FF2B5EF4-FFF2-40B4-BE49-F238E27FC236}">
                <a16:creationId xmlns:a16="http://schemas.microsoft.com/office/drawing/2014/main" id="{22769A0B-40BF-4624-87E7-9F5430CAC97A}"/>
              </a:ext>
            </a:extLst>
          </p:cNvPr>
          <p:cNvGrpSpPr/>
          <p:nvPr/>
        </p:nvGrpSpPr>
        <p:grpSpPr>
          <a:xfrm>
            <a:off x="668244" y="1000125"/>
            <a:ext cx="6287258" cy="3696783"/>
            <a:chOff x="823985" y="978033"/>
            <a:chExt cx="5553956" cy="4165467"/>
          </a:xfrm>
        </p:grpSpPr>
        <p:pic>
          <p:nvPicPr>
            <p:cNvPr id="19" name="Picture 18" descr="A picture containing indoor, wall, food, person&#10;&#10;Description automatically generated">
              <a:extLst>
                <a:ext uri="{FF2B5EF4-FFF2-40B4-BE49-F238E27FC236}">
                  <a16:creationId xmlns:a16="http://schemas.microsoft.com/office/drawing/2014/main" id="{5FC3B5F3-0D52-4423-A579-A8104A13E4B5}"/>
                </a:ext>
              </a:extLst>
            </p:cNvPr>
            <p:cNvPicPr>
              <a:picLocks noChangeAspect="1"/>
            </p:cNvPicPr>
            <p:nvPr/>
          </p:nvPicPr>
          <p:blipFill>
            <a:blip r:embed="rId3"/>
            <a:stretch>
              <a:fillRect/>
            </a:stretch>
          </p:blipFill>
          <p:spPr>
            <a:xfrm>
              <a:off x="823985" y="978033"/>
              <a:ext cx="5553956" cy="4165467"/>
            </a:xfrm>
            <a:prstGeom prst="rect">
              <a:avLst/>
            </a:prstGeom>
          </p:spPr>
        </p:pic>
        <p:sp>
          <p:nvSpPr>
            <p:cNvPr id="20" name="Callout: Line 19">
              <a:extLst>
                <a:ext uri="{FF2B5EF4-FFF2-40B4-BE49-F238E27FC236}">
                  <a16:creationId xmlns:a16="http://schemas.microsoft.com/office/drawing/2014/main" id="{7A25E95D-1411-473C-910C-315ED8CCAFCF}"/>
                </a:ext>
              </a:extLst>
            </p:cNvPr>
            <p:cNvSpPr/>
            <p:nvPr/>
          </p:nvSpPr>
          <p:spPr>
            <a:xfrm>
              <a:off x="3911684" y="4369730"/>
              <a:ext cx="1818556" cy="553998"/>
            </a:xfrm>
            <a:prstGeom prst="borderCallout1">
              <a:avLst>
                <a:gd name="adj1" fmla="val -2103"/>
                <a:gd name="adj2" fmla="val 104971"/>
                <a:gd name="adj3" fmla="val -163896"/>
                <a:gd name="adj4" fmla="val 19127"/>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CECE2CB4-EA90-4D6F-BB36-99797C02BCAB}"/>
                </a:ext>
              </a:extLst>
            </p:cNvPr>
            <p:cNvSpPr txBox="1"/>
            <p:nvPr/>
          </p:nvSpPr>
          <p:spPr>
            <a:xfrm>
              <a:off x="3911684" y="4369730"/>
              <a:ext cx="1752600" cy="433497"/>
            </a:xfrm>
            <a:prstGeom prst="rect">
              <a:avLst/>
            </a:prstGeom>
            <a:noFill/>
          </p:spPr>
          <p:txBody>
            <a:bodyPr wrap="square" rtlCol="0">
              <a:spAutoFit/>
            </a:bodyPr>
            <a:lstStyle/>
            <a:p>
              <a:r>
                <a:rPr lang="en-GB" sz="900" dirty="0">
                  <a:solidFill>
                    <a:schemeClr val="bg1"/>
                  </a:solidFill>
                </a:rPr>
                <a:t>All of the components are fitted inside the main body</a:t>
              </a:r>
              <a:r>
                <a:rPr lang="en-GB" sz="1000" dirty="0">
                  <a:solidFill>
                    <a:schemeClr val="bg1"/>
                  </a:solidFill>
                </a:rPr>
                <a:t>.</a:t>
              </a:r>
            </a:p>
          </p:txBody>
        </p:sp>
        <p:sp>
          <p:nvSpPr>
            <p:cNvPr id="23" name="Callout: Line 22">
              <a:extLst>
                <a:ext uri="{FF2B5EF4-FFF2-40B4-BE49-F238E27FC236}">
                  <a16:creationId xmlns:a16="http://schemas.microsoft.com/office/drawing/2014/main" id="{F06E7E36-0233-42CD-92AB-4723C7F3E306}"/>
                </a:ext>
              </a:extLst>
            </p:cNvPr>
            <p:cNvSpPr/>
            <p:nvPr/>
          </p:nvSpPr>
          <p:spPr>
            <a:xfrm>
              <a:off x="1078356" y="4505355"/>
              <a:ext cx="2171700" cy="525779"/>
            </a:xfrm>
            <a:prstGeom prst="borderCallout1">
              <a:avLst>
                <a:gd name="adj1" fmla="val -8786"/>
                <a:gd name="adj2" fmla="val -6079"/>
                <a:gd name="adj3" fmla="val -414444"/>
                <a:gd name="adj4" fmla="val 87370"/>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B574A39B-E39E-4BB3-9B1C-CFEAC134FE17}"/>
                </a:ext>
              </a:extLst>
            </p:cNvPr>
            <p:cNvSpPr txBox="1"/>
            <p:nvPr/>
          </p:nvSpPr>
          <p:spPr>
            <a:xfrm>
              <a:off x="1078356" y="4568189"/>
              <a:ext cx="2171700" cy="416156"/>
            </a:xfrm>
            <a:prstGeom prst="rect">
              <a:avLst/>
            </a:prstGeom>
            <a:noFill/>
          </p:spPr>
          <p:txBody>
            <a:bodyPr wrap="square" rtlCol="0">
              <a:spAutoFit/>
            </a:bodyPr>
            <a:lstStyle/>
            <a:p>
              <a:r>
                <a:rPr lang="en-GB" sz="900" dirty="0">
                  <a:solidFill>
                    <a:schemeClr val="bg1"/>
                  </a:solidFill>
                </a:rPr>
                <a:t>Adjustable gun for the Space Invaders challenge.</a:t>
              </a:r>
            </a:p>
          </p:txBody>
        </p:sp>
        <p:sp>
          <p:nvSpPr>
            <p:cNvPr id="25" name="Callout: Line 24">
              <a:extLst>
                <a:ext uri="{FF2B5EF4-FFF2-40B4-BE49-F238E27FC236}">
                  <a16:creationId xmlns:a16="http://schemas.microsoft.com/office/drawing/2014/main" id="{04494F9E-CE92-4AF1-8769-B1A52150F4E5}"/>
                </a:ext>
              </a:extLst>
            </p:cNvPr>
            <p:cNvSpPr/>
            <p:nvPr/>
          </p:nvSpPr>
          <p:spPr>
            <a:xfrm>
              <a:off x="4137660" y="1099213"/>
              <a:ext cx="2171700" cy="525779"/>
            </a:xfrm>
            <a:prstGeom prst="borderCallout1">
              <a:avLst>
                <a:gd name="adj1" fmla="val -8786"/>
                <a:gd name="adj2" fmla="val -6079"/>
                <a:gd name="adj3" fmla="val 337732"/>
                <a:gd name="adj4" fmla="val 55090"/>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0D4CDCE7-FD2C-42F5-95F2-28FCCA270832}"/>
                </a:ext>
              </a:extLst>
            </p:cNvPr>
            <p:cNvSpPr txBox="1"/>
            <p:nvPr/>
          </p:nvSpPr>
          <p:spPr>
            <a:xfrm>
              <a:off x="4137660" y="1120139"/>
              <a:ext cx="2171700" cy="416156"/>
            </a:xfrm>
            <a:prstGeom prst="rect">
              <a:avLst/>
            </a:prstGeom>
            <a:noFill/>
          </p:spPr>
          <p:txBody>
            <a:bodyPr wrap="square" rtlCol="0">
              <a:spAutoFit/>
            </a:bodyPr>
            <a:lstStyle/>
            <a:p>
              <a:r>
                <a:rPr lang="en-GB" sz="900" dirty="0">
                  <a:solidFill>
                    <a:schemeClr val="bg1"/>
                  </a:solidFill>
                </a:rPr>
                <a:t>Adjustable ultrasonic sensors for different challenges.</a:t>
              </a:r>
            </a:p>
          </p:txBody>
        </p:sp>
        <p:sp>
          <p:nvSpPr>
            <p:cNvPr id="27" name="Callout: Line 26">
              <a:extLst>
                <a:ext uri="{FF2B5EF4-FFF2-40B4-BE49-F238E27FC236}">
                  <a16:creationId xmlns:a16="http://schemas.microsoft.com/office/drawing/2014/main" id="{330651F7-F9D9-4064-9EE9-E5CF426DEF73}"/>
                </a:ext>
              </a:extLst>
            </p:cNvPr>
            <p:cNvSpPr/>
            <p:nvPr/>
          </p:nvSpPr>
          <p:spPr>
            <a:xfrm>
              <a:off x="1055496" y="1099213"/>
              <a:ext cx="2171700" cy="525779"/>
            </a:xfrm>
            <a:prstGeom prst="borderCallout1">
              <a:avLst>
                <a:gd name="adj1" fmla="val 18750"/>
                <a:gd name="adj2" fmla="val 104096"/>
                <a:gd name="adj3" fmla="val 447876"/>
                <a:gd name="adj4" fmla="val 180352"/>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718360C8-5454-4533-A266-724C0BD3EFC9}"/>
                </a:ext>
              </a:extLst>
            </p:cNvPr>
            <p:cNvSpPr txBox="1"/>
            <p:nvPr/>
          </p:nvSpPr>
          <p:spPr>
            <a:xfrm>
              <a:off x="1055496" y="1120139"/>
              <a:ext cx="2194560" cy="416156"/>
            </a:xfrm>
            <a:prstGeom prst="rect">
              <a:avLst/>
            </a:prstGeom>
            <a:noFill/>
          </p:spPr>
          <p:txBody>
            <a:bodyPr wrap="square" rtlCol="0">
              <a:spAutoFit/>
            </a:bodyPr>
            <a:lstStyle/>
            <a:p>
              <a:r>
                <a:rPr lang="en-GB" sz="900" dirty="0">
                  <a:solidFill>
                    <a:schemeClr val="bg1"/>
                  </a:solidFill>
                </a:rPr>
                <a:t>Pi Camera is protected because it is behind chassis</a:t>
              </a:r>
            </a:p>
          </p:txBody>
        </p:sp>
      </p:grpSp>
      <p:sp>
        <p:nvSpPr>
          <p:cNvPr id="4" name="Slide Number Placeholder 3">
            <a:extLst>
              <a:ext uri="{FF2B5EF4-FFF2-40B4-BE49-F238E27FC236}">
                <a16:creationId xmlns:a16="http://schemas.microsoft.com/office/drawing/2014/main" id="{9C218E36-42BC-4890-A793-C3BE947A23B8}"/>
              </a:ext>
            </a:extLst>
          </p:cNvPr>
          <p:cNvSpPr>
            <a:spLocks noGrp="1"/>
          </p:cNvSpPr>
          <p:nvPr>
            <p:ph type="sldNum" sz="quarter" idx="12"/>
          </p:nvPr>
        </p:nvSpPr>
        <p:spPr>
          <a:xfrm>
            <a:off x="5345977" y="4732238"/>
            <a:ext cx="801641" cy="336912"/>
          </a:xfrm>
        </p:spPr>
        <p:txBody>
          <a:bodyPr/>
          <a:lstStyle/>
          <a:p>
            <a:pPr marL="0" lvl="0" indent="0" algn="r" rtl="0">
              <a:spcBef>
                <a:spcPts val="0"/>
              </a:spcBef>
              <a:spcAft>
                <a:spcPts val="0"/>
              </a:spcAft>
              <a:buNone/>
            </a:pPr>
            <a:fld id="{00000000-1234-1234-1234-123412341234}" type="slidenum">
              <a:rPr lang="en" smtClean="0"/>
              <a:t>13</a:t>
            </a:fld>
            <a:r>
              <a:rPr lang="en" dirty="0"/>
              <a:t>/35</a:t>
            </a:r>
          </a:p>
        </p:txBody>
      </p:sp>
    </p:spTree>
    <p:extLst>
      <p:ext uri="{BB962C8B-B14F-4D97-AF65-F5344CB8AC3E}">
        <p14:creationId xmlns:p14="http://schemas.microsoft.com/office/powerpoint/2010/main" val="30458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6522BCF-3BF4-4194-9CDE-197ED1DE6934}"/>
              </a:ext>
            </a:extLst>
          </p:cNvPr>
          <p:cNvGrpSpPr/>
          <p:nvPr/>
        </p:nvGrpSpPr>
        <p:grpSpPr>
          <a:xfrm>
            <a:off x="1277421" y="854548"/>
            <a:ext cx="6580507" cy="3996102"/>
            <a:chOff x="1871414" y="458633"/>
            <a:chExt cx="5550468" cy="3975527"/>
          </a:xfrm>
        </p:grpSpPr>
        <p:pic>
          <p:nvPicPr>
            <p:cNvPr id="5" name="Picture 4" descr="A picture containing table, indoor, floor, sitting&#10;&#10;Description automatically generated">
              <a:extLst>
                <a:ext uri="{FF2B5EF4-FFF2-40B4-BE49-F238E27FC236}">
                  <a16:creationId xmlns:a16="http://schemas.microsoft.com/office/drawing/2014/main" id="{366810B6-588B-45B6-A674-195BB4DADA8C}"/>
                </a:ext>
              </a:extLst>
            </p:cNvPr>
            <p:cNvPicPr>
              <a:picLocks noChangeAspect="1"/>
            </p:cNvPicPr>
            <p:nvPr/>
          </p:nvPicPr>
          <p:blipFill>
            <a:blip r:embed="rId3"/>
            <a:stretch>
              <a:fillRect/>
            </a:stretch>
          </p:blipFill>
          <p:spPr>
            <a:xfrm>
              <a:off x="1871414" y="458633"/>
              <a:ext cx="5300703" cy="3975527"/>
            </a:xfrm>
            <a:prstGeom prst="rect">
              <a:avLst/>
            </a:prstGeom>
          </p:spPr>
        </p:pic>
        <p:sp>
          <p:nvSpPr>
            <p:cNvPr id="6" name="Callout: Line 5">
              <a:extLst>
                <a:ext uri="{FF2B5EF4-FFF2-40B4-BE49-F238E27FC236}">
                  <a16:creationId xmlns:a16="http://schemas.microsoft.com/office/drawing/2014/main" id="{580AB1E5-FBDA-4FE6-8E62-4C0630D9B575}"/>
                </a:ext>
              </a:extLst>
            </p:cNvPr>
            <p:cNvSpPr/>
            <p:nvPr/>
          </p:nvSpPr>
          <p:spPr>
            <a:xfrm>
              <a:off x="1921648" y="3455330"/>
              <a:ext cx="1095872" cy="246221"/>
            </a:xfrm>
            <a:prstGeom prst="borderCallout1">
              <a:avLst>
                <a:gd name="adj1" fmla="val 18750"/>
                <a:gd name="adj2" fmla="val 104096"/>
                <a:gd name="adj3" fmla="val -53335"/>
                <a:gd name="adj4" fmla="val 192379"/>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1CA61DD8-9801-45FC-A774-2F36E73B620C}"/>
                </a:ext>
              </a:extLst>
            </p:cNvPr>
            <p:cNvSpPr txBox="1"/>
            <p:nvPr/>
          </p:nvSpPr>
          <p:spPr>
            <a:xfrm>
              <a:off x="1921648" y="3455330"/>
              <a:ext cx="1996441" cy="229643"/>
            </a:xfrm>
            <a:prstGeom prst="rect">
              <a:avLst/>
            </a:prstGeom>
            <a:noFill/>
          </p:spPr>
          <p:txBody>
            <a:bodyPr wrap="square" rtlCol="0">
              <a:spAutoFit/>
            </a:bodyPr>
            <a:lstStyle/>
            <a:p>
              <a:r>
                <a:rPr lang="en-GB" sz="900" dirty="0">
                  <a:solidFill>
                    <a:schemeClr val="bg1"/>
                  </a:solidFill>
                </a:rPr>
                <a:t>Battery holder.</a:t>
              </a:r>
            </a:p>
          </p:txBody>
        </p:sp>
        <p:sp>
          <p:nvSpPr>
            <p:cNvPr id="8" name="Callout: Line 7">
              <a:extLst>
                <a:ext uri="{FF2B5EF4-FFF2-40B4-BE49-F238E27FC236}">
                  <a16:creationId xmlns:a16="http://schemas.microsoft.com/office/drawing/2014/main" id="{57F5D981-9E50-4FF2-9CE5-5FED4F438C68}"/>
                </a:ext>
              </a:extLst>
            </p:cNvPr>
            <p:cNvSpPr/>
            <p:nvPr/>
          </p:nvSpPr>
          <p:spPr>
            <a:xfrm>
              <a:off x="5463541" y="3857823"/>
              <a:ext cx="1699260" cy="400110"/>
            </a:xfrm>
            <a:prstGeom prst="borderCallout1">
              <a:avLst>
                <a:gd name="adj1" fmla="val 3276"/>
                <a:gd name="adj2" fmla="val -3919"/>
                <a:gd name="adj3" fmla="val -346705"/>
                <a:gd name="adj4" fmla="val 64968"/>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EF9A807A-3B15-49D1-AD78-9EFAE5A02396}"/>
                </a:ext>
              </a:extLst>
            </p:cNvPr>
            <p:cNvSpPr txBox="1"/>
            <p:nvPr/>
          </p:nvSpPr>
          <p:spPr>
            <a:xfrm>
              <a:off x="5463541" y="3857823"/>
              <a:ext cx="1958341" cy="229643"/>
            </a:xfrm>
            <a:prstGeom prst="rect">
              <a:avLst/>
            </a:prstGeom>
            <a:noFill/>
          </p:spPr>
          <p:txBody>
            <a:bodyPr wrap="square" rtlCol="0">
              <a:spAutoFit/>
            </a:bodyPr>
            <a:lstStyle/>
            <a:p>
              <a:r>
                <a:rPr lang="en-GB" sz="900" dirty="0">
                  <a:solidFill>
                    <a:schemeClr val="bg1"/>
                  </a:solidFill>
                </a:rPr>
                <a:t>LiPo battery for motor controller</a:t>
              </a:r>
            </a:p>
          </p:txBody>
        </p:sp>
      </p:grpSp>
      <p:sp>
        <p:nvSpPr>
          <p:cNvPr id="10" name="Title 9">
            <a:extLst>
              <a:ext uri="{FF2B5EF4-FFF2-40B4-BE49-F238E27FC236}">
                <a16:creationId xmlns:a16="http://schemas.microsoft.com/office/drawing/2014/main" id="{476FF64E-223C-412D-9034-C2FB0F0109CD}"/>
              </a:ext>
            </a:extLst>
          </p:cNvPr>
          <p:cNvSpPr>
            <a:spLocks noGrp="1"/>
          </p:cNvSpPr>
          <p:nvPr>
            <p:ph type="title"/>
          </p:nvPr>
        </p:nvSpPr>
        <p:spPr/>
        <p:txBody>
          <a:bodyPr/>
          <a:lstStyle/>
          <a:p>
            <a:r>
              <a:rPr lang="en-GB" dirty="0"/>
              <a:t>The Build – V3</a:t>
            </a:r>
          </a:p>
        </p:txBody>
      </p:sp>
      <p:sp>
        <p:nvSpPr>
          <p:cNvPr id="3" name="Footer Placeholder 2">
            <a:extLst>
              <a:ext uri="{FF2B5EF4-FFF2-40B4-BE49-F238E27FC236}">
                <a16:creationId xmlns:a16="http://schemas.microsoft.com/office/drawing/2014/main" id="{6B0902CB-6278-4B69-85BE-720229A26C50}"/>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16BD7982-05E7-4124-B588-12F17000EDA9}"/>
              </a:ext>
            </a:extLst>
          </p:cNvPr>
          <p:cNvSpPr>
            <a:spLocks noGrp="1"/>
          </p:cNvSpPr>
          <p:nvPr>
            <p:ph type="sldNum" idx="12"/>
          </p:nvPr>
        </p:nvSpPr>
        <p:spPr>
          <a:xfrm>
            <a:off x="5256818" y="4757297"/>
            <a:ext cx="708976" cy="393600"/>
          </a:xfrm>
        </p:spPr>
        <p:txBody>
          <a:bodyPr/>
          <a:lstStyle/>
          <a:p>
            <a:pPr marL="0" lvl="0" indent="0" algn="r" rtl="0">
              <a:spcBef>
                <a:spcPts val="0"/>
              </a:spcBef>
              <a:spcAft>
                <a:spcPts val="0"/>
              </a:spcAft>
              <a:buNone/>
            </a:pPr>
            <a:fld id="{00000000-1234-1234-1234-123412341234}" type="slidenum">
              <a:rPr lang="en" smtClean="0"/>
              <a:t>14</a:t>
            </a:fld>
            <a:r>
              <a:rPr lang="en" dirty="0"/>
              <a:t>/35</a:t>
            </a:r>
          </a:p>
        </p:txBody>
      </p:sp>
    </p:spTree>
    <p:extLst>
      <p:ext uri="{BB962C8B-B14F-4D97-AF65-F5344CB8AC3E}">
        <p14:creationId xmlns:p14="http://schemas.microsoft.com/office/powerpoint/2010/main" val="3596169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6668F5-2DAB-4BC6-A37B-1133A8C72ED5}"/>
              </a:ext>
            </a:extLst>
          </p:cNvPr>
          <p:cNvGrpSpPr/>
          <p:nvPr/>
        </p:nvGrpSpPr>
        <p:grpSpPr>
          <a:xfrm>
            <a:off x="224414" y="1119797"/>
            <a:ext cx="6543020" cy="3417570"/>
            <a:chOff x="307360" y="1158909"/>
            <a:chExt cx="6543020" cy="3417570"/>
          </a:xfrm>
        </p:grpSpPr>
        <p:pic>
          <p:nvPicPr>
            <p:cNvPr id="5" name="Picture 4" descr="A picture containing ground, table&#10;&#10;Description automatically generated">
              <a:extLst>
                <a:ext uri="{FF2B5EF4-FFF2-40B4-BE49-F238E27FC236}">
                  <a16:creationId xmlns:a16="http://schemas.microsoft.com/office/drawing/2014/main" id="{C7E88425-B126-42ED-AEDE-88A5F90C163E}"/>
                </a:ext>
              </a:extLst>
            </p:cNvPr>
            <p:cNvPicPr>
              <a:picLocks noChangeAspect="1"/>
            </p:cNvPicPr>
            <p:nvPr/>
          </p:nvPicPr>
          <p:blipFill>
            <a:blip r:embed="rId3"/>
            <a:stretch>
              <a:fillRect/>
            </a:stretch>
          </p:blipFill>
          <p:spPr>
            <a:xfrm>
              <a:off x="2293620" y="1158909"/>
              <a:ext cx="4556760" cy="3417570"/>
            </a:xfrm>
            <a:prstGeom prst="rect">
              <a:avLst/>
            </a:prstGeom>
          </p:spPr>
        </p:pic>
        <p:sp>
          <p:nvSpPr>
            <p:cNvPr id="6" name="Callout: Line 5">
              <a:extLst>
                <a:ext uri="{FF2B5EF4-FFF2-40B4-BE49-F238E27FC236}">
                  <a16:creationId xmlns:a16="http://schemas.microsoft.com/office/drawing/2014/main" id="{5C5E4B87-1895-4F0D-B97F-BA225F2FB91B}"/>
                </a:ext>
              </a:extLst>
            </p:cNvPr>
            <p:cNvSpPr/>
            <p:nvPr/>
          </p:nvSpPr>
          <p:spPr>
            <a:xfrm>
              <a:off x="420308" y="1225646"/>
              <a:ext cx="1021976" cy="246222"/>
            </a:xfrm>
            <a:prstGeom prst="borderCallout1">
              <a:avLst>
                <a:gd name="adj1" fmla="val 18750"/>
                <a:gd name="adj2" fmla="val 104096"/>
                <a:gd name="adj3" fmla="val 350284"/>
                <a:gd name="adj4" fmla="val 412242"/>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5D1FBDC0-7CF7-4F62-B796-C6A2B72A07E6}"/>
                </a:ext>
              </a:extLst>
            </p:cNvPr>
            <p:cNvSpPr txBox="1"/>
            <p:nvPr/>
          </p:nvSpPr>
          <p:spPr>
            <a:xfrm>
              <a:off x="356447" y="1245232"/>
              <a:ext cx="1851853" cy="230832"/>
            </a:xfrm>
            <a:prstGeom prst="rect">
              <a:avLst/>
            </a:prstGeom>
            <a:noFill/>
          </p:spPr>
          <p:txBody>
            <a:bodyPr wrap="square" rtlCol="0">
              <a:spAutoFit/>
            </a:bodyPr>
            <a:lstStyle/>
            <a:p>
              <a:r>
                <a:rPr lang="en-GB" sz="900" dirty="0"/>
                <a:t>Motor controller</a:t>
              </a:r>
            </a:p>
          </p:txBody>
        </p:sp>
        <p:sp>
          <p:nvSpPr>
            <p:cNvPr id="8" name="Callout: Line 7">
              <a:extLst>
                <a:ext uri="{FF2B5EF4-FFF2-40B4-BE49-F238E27FC236}">
                  <a16:creationId xmlns:a16="http://schemas.microsoft.com/office/drawing/2014/main" id="{BA0E130D-39DD-4481-93EF-BF607AC143AF}"/>
                </a:ext>
              </a:extLst>
            </p:cNvPr>
            <p:cNvSpPr/>
            <p:nvPr/>
          </p:nvSpPr>
          <p:spPr>
            <a:xfrm>
              <a:off x="307360" y="2571751"/>
              <a:ext cx="1590596" cy="311334"/>
            </a:xfrm>
            <a:prstGeom prst="borderCallout1">
              <a:avLst>
                <a:gd name="adj1" fmla="val 18750"/>
                <a:gd name="adj2" fmla="val 104096"/>
                <a:gd name="adj3" fmla="val 107803"/>
                <a:gd name="adj4" fmla="val 28161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E8B469BD-634B-48E6-9487-58C57E0796F2}"/>
                </a:ext>
              </a:extLst>
            </p:cNvPr>
            <p:cNvSpPr txBox="1"/>
            <p:nvPr/>
          </p:nvSpPr>
          <p:spPr>
            <a:xfrm>
              <a:off x="307360" y="2592734"/>
              <a:ext cx="1590596" cy="246221"/>
            </a:xfrm>
            <a:prstGeom prst="rect">
              <a:avLst/>
            </a:prstGeom>
            <a:noFill/>
          </p:spPr>
          <p:txBody>
            <a:bodyPr wrap="square" rtlCol="0">
              <a:spAutoFit/>
            </a:bodyPr>
            <a:lstStyle/>
            <a:p>
              <a:r>
                <a:rPr lang="en-GB" sz="900" dirty="0"/>
                <a:t>Micro: Bit for display</a:t>
              </a:r>
              <a:r>
                <a:rPr lang="en-GB" sz="1000" dirty="0"/>
                <a:t>.</a:t>
              </a:r>
            </a:p>
          </p:txBody>
        </p:sp>
      </p:grpSp>
      <p:sp>
        <p:nvSpPr>
          <p:cNvPr id="10" name="Title 9">
            <a:extLst>
              <a:ext uri="{FF2B5EF4-FFF2-40B4-BE49-F238E27FC236}">
                <a16:creationId xmlns:a16="http://schemas.microsoft.com/office/drawing/2014/main" id="{641A2840-0304-4013-A55F-7F7E87FF5996}"/>
              </a:ext>
            </a:extLst>
          </p:cNvPr>
          <p:cNvSpPr>
            <a:spLocks noGrp="1"/>
          </p:cNvSpPr>
          <p:nvPr>
            <p:ph type="title"/>
          </p:nvPr>
        </p:nvSpPr>
        <p:spPr>
          <a:xfrm>
            <a:off x="508001" y="457200"/>
            <a:ext cx="6447501" cy="990600"/>
          </a:xfrm>
        </p:spPr>
        <p:txBody>
          <a:bodyPr>
            <a:normAutofit/>
          </a:bodyPr>
          <a:lstStyle/>
          <a:p>
            <a:r>
              <a:rPr lang="en-GB" dirty="0"/>
              <a:t>The Build – V3</a:t>
            </a:r>
          </a:p>
        </p:txBody>
      </p:sp>
      <p:sp>
        <p:nvSpPr>
          <p:cNvPr id="3" name="Footer Placeholder 2">
            <a:extLst>
              <a:ext uri="{FF2B5EF4-FFF2-40B4-BE49-F238E27FC236}">
                <a16:creationId xmlns:a16="http://schemas.microsoft.com/office/drawing/2014/main" id="{CB5BF2D1-FDFE-4315-927D-EABE1F10F595}"/>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F4663707-678E-4F0F-8F90-45B8787A5C01}"/>
              </a:ext>
            </a:extLst>
          </p:cNvPr>
          <p:cNvSpPr>
            <a:spLocks noGrp="1"/>
          </p:cNvSpPr>
          <p:nvPr>
            <p:ph type="sldNum" sz="quarter" idx="12"/>
          </p:nvPr>
        </p:nvSpPr>
        <p:spPr>
          <a:xfrm>
            <a:off x="5131293" y="4686300"/>
            <a:ext cx="727189" cy="319782"/>
          </a:xfrm>
        </p:spPr>
        <p:txBody>
          <a:bodyPr/>
          <a:lstStyle/>
          <a:p>
            <a:pPr marL="0" lvl="0" indent="0" algn="r" rtl="0">
              <a:spcBef>
                <a:spcPts val="0"/>
              </a:spcBef>
              <a:spcAft>
                <a:spcPts val="0"/>
              </a:spcAft>
              <a:buNone/>
            </a:pPr>
            <a:fld id="{00000000-1234-1234-1234-123412341234}" type="slidenum">
              <a:rPr lang="en" smtClean="0"/>
              <a:t>15</a:t>
            </a:fld>
            <a:r>
              <a:rPr lang="en" dirty="0"/>
              <a:t>/35</a:t>
            </a:r>
          </a:p>
        </p:txBody>
      </p:sp>
    </p:spTree>
    <p:extLst>
      <p:ext uri="{BB962C8B-B14F-4D97-AF65-F5344CB8AC3E}">
        <p14:creationId xmlns:p14="http://schemas.microsoft.com/office/powerpoint/2010/main" val="79585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8929CC0-1410-4ABB-B74E-D153D03BB445}"/>
              </a:ext>
            </a:extLst>
          </p:cNvPr>
          <p:cNvGrpSpPr/>
          <p:nvPr/>
        </p:nvGrpSpPr>
        <p:grpSpPr>
          <a:xfrm>
            <a:off x="1586368" y="1205729"/>
            <a:ext cx="4858744" cy="3505624"/>
            <a:chOff x="1921648" y="969509"/>
            <a:chExt cx="4858744" cy="3505624"/>
          </a:xfrm>
        </p:grpSpPr>
        <p:pic>
          <p:nvPicPr>
            <p:cNvPr id="11" name="Picture 10" descr="A picture containing table, indoor, floor, sitting&#10;&#10;Description automatically generated">
              <a:extLst>
                <a:ext uri="{FF2B5EF4-FFF2-40B4-BE49-F238E27FC236}">
                  <a16:creationId xmlns:a16="http://schemas.microsoft.com/office/drawing/2014/main" id="{E28FCEC7-F358-41C0-BBE9-0B3F3DB8385D}"/>
                </a:ext>
              </a:extLst>
            </p:cNvPr>
            <p:cNvPicPr>
              <a:picLocks noChangeAspect="1"/>
            </p:cNvPicPr>
            <p:nvPr/>
          </p:nvPicPr>
          <p:blipFill>
            <a:blip r:embed="rId3"/>
            <a:stretch>
              <a:fillRect/>
            </a:stretch>
          </p:blipFill>
          <p:spPr>
            <a:xfrm>
              <a:off x="2013937" y="969509"/>
              <a:ext cx="4674166" cy="3505624"/>
            </a:xfrm>
            <a:prstGeom prst="rect">
              <a:avLst/>
            </a:prstGeom>
          </p:spPr>
        </p:pic>
        <p:sp>
          <p:nvSpPr>
            <p:cNvPr id="12" name="Callout: Line 11">
              <a:extLst>
                <a:ext uri="{FF2B5EF4-FFF2-40B4-BE49-F238E27FC236}">
                  <a16:creationId xmlns:a16="http://schemas.microsoft.com/office/drawing/2014/main" id="{56CB798E-CDAB-4C01-AA94-8F5738282906}"/>
                </a:ext>
              </a:extLst>
            </p:cNvPr>
            <p:cNvSpPr/>
            <p:nvPr/>
          </p:nvSpPr>
          <p:spPr>
            <a:xfrm>
              <a:off x="1921648" y="3455330"/>
              <a:ext cx="1095872" cy="246221"/>
            </a:xfrm>
            <a:prstGeom prst="borderCallout1">
              <a:avLst>
                <a:gd name="adj1" fmla="val 18750"/>
                <a:gd name="adj2" fmla="val 104096"/>
                <a:gd name="adj3" fmla="val -53335"/>
                <a:gd name="adj4" fmla="val 192379"/>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1D4E5F8-EC51-466A-B73A-935A2448A5EE}"/>
                </a:ext>
              </a:extLst>
            </p:cNvPr>
            <p:cNvSpPr txBox="1"/>
            <p:nvPr/>
          </p:nvSpPr>
          <p:spPr>
            <a:xfrm>
              <a:off x="1921648" y="3455330"/>
              <a:ext cx="1996441" cy="246221"/>
            </a:xfrm>
            <a:prstGeom prst="rect">
              <a:avLst/>
            </a:prstGeom>
            <a:noFill/>
          </p:spPr>
          <p:txBody>
            <a:bodyPr wrap="square" rtlCol="0">
              <a:spAutoFit/>
            </a:bodyPr>
            <a:lstStyle/>
            <a:p>
              <a:r>
                <a:rPr lang="en-GB" sz="900" dirty="0">
                  <a:solidFill>
                    <a:schemeClr val="bg1"/>
                  </a:solidFill>
                </a:rPr>
                <a:t>Battery holder</a:t>
              </a:r>
              <a:r>
                <a:rPr lang="en-GB" sz="1000" dirty="0">
                  <a:solidFill>
                    <a:schemeClr val="bg1"/>
                  </a:solidFill>
                </a:rPr>
                <a:t>.</a:t>
              </a:r>
            </a:p>
          </p:txBody>
        </p:sp>
        <p:sp>
          <p:nvSpPr>
            <p:cNvPr id="17" name="Callout: Line 16">
              <a:extLst>
                <a:ext uri="{FF2B5EF4-FFF2-40B4-BE49-F238E27FC236}">
                  <a16:creationId xmlns:a16="http://schemas.microsoft.com/office/drawing/2014/main" id="{1D1949DE-14EE-4679-BBD1-5CB0DCDF03F3}"/>
                </a:ext>
              </a:extLst>
            </p:cNvPr>
            <p:cNvSpPr/>
            <p:nvPr/>
          </p:nvSpPr>
          <p:spPr>
            <a:xfrm>
              <a:off x="5081132" y="3857823"/>
              <a:ext cx="1699260" cy="400110"/>
            </a:xfrm>
            <a:prstGeom prst="borderCallout1">
              <a:avLst>
                <a:gd name="adj1" fmla="val 3276"/>
                <a:gd name="adj2" fmla="val -3919"/>
                <a:gd name="adj3" fmla="val -242775"/>
                <a:gd name="adj4" fmla="val 59587"/>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5D352D8F-11F2-4E8F-94D5-6EEBD7BF1BFC}"/>
                </a:ext>
              </a:extLst>
            </p:cNvPr>
            <p:cNvSpPr txBox="1"/>
            <p:nvPr/>
          </p:nvSpPr>
          <p:spPr>
            <a:xfrm>
              <a:off x="5196841" y="3857823"/>
              <a:ext cx="1583551" cy="369332"/>
            </a:xfrm>
            <a:prstGeom prst="rect">
              <a:avLst/>
            </a:prstGeom>
            <a:noFill/>
          </p:spPr>
          <p:txBody>
            <a:bodyPr wrap="square" rtlCol="0">
              <a:spAutoFit/>
            </a:bodyPr>
            <a:lstStyle/>
            <a:p>
              <a:r>
                <a:rPr lang="en-GB" sz="900" dirty="0">
                  <a:solidFill>
                    <a:schemeClr val="bg1"/>
                  </a:solidFill>
                </a:rPr>
                <a:t>LiPo battery for motor controller</a:t>
              </a:r>
            </a:p>
          </p:txBody>
        </p:sp>
      </p:grpSp>
      <p:sp>
        <p:nvSpPr>
          <p:cNvPr id="20" name="Title 19">
            <a:extLst>
              <a:ext uri="{FF2B5EF4-FFF2-40B4-BE49-F238E27FC236}">
                <a16:creationId xmlns:a16="http://schemas.microsoft.com/office/drawing/2014/main" id="{D3BFEC70-5B0F-4079-9700-A84DD5BC6422}"/>
              </a:ext>
            </a:extLst>
          </p:cNvPr>
          <p:cNvSpPr>
            <a:spLocks noGrp="1"/>
          </p:cNvSpPr>
          <p:nvPr>
            <p:ph type="title"/>
          </p:nvPr>
        </p:nvSpPr>
        <p:spPr/>
        <p:txBody>
          <a:bodyPr>
            <a:normAutofit/>
          </a:bodyPr>
          <a:lstStyle/>
          <a:p>
            <a:r>
              <a:rPr lang="en-GB" dirty="0"/>
              <a:t>The Build – V3</a:t>
            </a:r>
          </a:p>
        </p:txBody>
      </p:sp>
      <p:sp>
        <p:nvSpPr>
          <p:cNvPr id="3" name="Footer Placeholder 2">
            <a:extLst>
              <a:ext uri="{FF2B5EF4-FFF2-40B4-BE49-F238E27FC236}">
                <a16:creationId xmlns:a16="http://schemas.microsoft.com/office/drawing/2014/main" id="{BC737F99-446B-4FF7-8E4E-F211EDFF5546}"/>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9DED3CB3-C885-47C4-B9A4-BD3E8866A4D0}"/>
              </a:ext>
            </a:extLst>
          </p:cNvPr>
          <p:cNvSpPr>
            <a:spLocks noGrp="1"/>
          </p:cNvSpPr>
          <p:nvPr>
            <p:ph type="sldNum" sz="quarter" idx="12"/>
          </p:nvPr>
        </p:nvSpPr>
        <p:spPr>
          <a:xfrm>
            <a:off x="5231210" y="4732238"/>
            <a:ext cx="627272" cy="273844"/>
          </a:xfrm>
        </p:spPr>
        <p:txBody>
          <a:bodyPr/>
          <a:lstStyle/>
          <a:p>
            <a:pPr marL="0" lvl="0" indent="0" algn="r" rtl="0">
              <a:spcBef>
                <a:spcPts val="0"/>
              </a:spcBef>
              <a:spcAft>
                <a:spcPts val="0"/>
              </a:spcAft>
              <a:buNone/>
            </a:pPr>
            <a:fld id="{00000000-1234-1234-1234-123412341234}" type="slidenum">
              <a:rPr lang="en" smtClean="0"/>
              <a:t>16</a:t>
            </a:fld>
            <a:r>
              <a:rPr lang="en" dirty="0"/>
              <a:t>/35</a:t>
            </a:r>
          </a:p>
        </p:txBody>
      </p:sp>
    </p:spTree>
    <p:extLst>
      <p:ext uri="{BB962C8B-B14F-4D97-AF65-F5344CB8AC3E}">
        <p14:creationId xmlns:p14="http://schemas.microsoft.com/office/powerpoint/2010/main" val="30051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7856-E609-4658-BDB4-E0416091B623}"/>
              </a:ext>
            </a:extLst>
          </p:cNvPr>
          <p:cNvSpPr>
            <a:spLocks noGrp="1"/>
          </p:cNvSpPr>
          <p:nvPr>
            <p:ph type="title"/>
          </p:nvPr>
        </p:nvSpPr>
        <p:spPr>
          <a:xfrm>
            <a:off x="311700" y="277610"/>
            <a:ext cx="8520600" cy="801000"/>
          </a:xfrm>
        </p:spPr>
        <p:txBody>
          <a:bodyPr/>
          <a:lstStyle/>
          <a:p>
            <a:r>
              <a:rPr lang="en-GB" dirty="0"/>
              <a:t>The Build – V3</a:t>
            </a:r>
          </a:p>
        </p:txBody>
      </p:sp>
      <p:pic>
        <p:nvPicPr>
          <p:cNvPr id="20" name="Picture 19" descr="A picture containing indoor, wall, table, floor&#10;&#10;Description automatically generated">
            <a:extLst>
              <a:ext uri="{FF2B5EF4-FFF2-40B4-BE49-F238E27FC236}">
                <a16:creationId xmlns:a16="http://schemas.microsoft.com/office/drawing/2014/main" id="{0D76388E-CD54-4547-89C0-4B86945CB58E}"/>
              </a:ext>
            </a:extLst>
          </p:cNvPr>
          <p:cNvPicPr>
            <a:picLocks noChangeAspect="1"/>
          </p:cNvPicPr>
          <p:nvPr/>
        </p:nvPicPr>
        <p:blipFill>
          <a:blip r:embed="rId3"/>
          <a:stretch>
            <a:fillRect/>
          </a:stretch>
        </p:blipFill>
        <p:spPr>
          <a:xfrm rot="5400000">
            <a:off x="1983358" y="1349507"/>
            <a:ext cx="3973450" cy="3053125"/>
          </a:xfrm>
          <a:prstGeom prst="rect">
            <a:avLst/>
          </a:prstGeom>
        </p:spPr>
      </p:pic>
      <p:sp>
        <p:nvSpPr>
          <p:cNvPr id="4" name="Footer Placeholder 3">
            <a:extLst>
              <a:ext uri="{FF2B5EF4-FFF2-40B4-BE49-F238E27FC236}">
                <a16:creationId xmlns:a16="http://schemas.microsoft.com/office/drawing/2014/main" id="{AD96EBB3-F926-486F-8001-629667E5A0DA}"/>
              </a:ext>
            </a:extLst>
          </p:cNvPr>
          <p:cNvSpPr>
            <a:spLocks noGrp="1"/>
          </p:cNvSpPr>
          <p:nvPr>
            <p:ph type="ftr" sz="quarter" idx="11"/>
          </p:nvPr>
        </p:nvSpPr>
        <p:spPr/>
        <p:txBody>
          <a:bodyPr/>
          <a:lstStyle/>
          <a:p>
            <a:r>
              <a:rPr lang="en-US" dirty="0"/>
              <a:t>TO BOLDLY GO WHERE NO PI BOT HAS GONE BEFORE.</a:t>
            </a:r>
          </a:p>
        </p:txBody>
      </p:sp>
      <p:sp>
        <p:nvSpPr>
          <p:cNvPr id="3" name="Slide Number Placeholder 2">
            <a:extLst>
              <a:ext uri="{FF2B5EF4-FFF2-40B4-BE49-F238E27FC236}">
                <a16:creationId xmlns:a16="http://schemas.microsoft.com/office/drawing/2014/main" id="{63114506-3473-41E1-94E5-843DAD2194B1}"/>
              </a:ext>
            </a:extLst>
          </p:cNvPr>
          <p:cNvSpPr>
            <a:spLocks noGrp="1"/>
          </p:cNvSpPr>
          <p:nvPr>
            <p:ph type="sldNum" idx="12"/>
          </p:nvPr>
        </p:nvSpPr>
        <p:spPr>
          <a:xfrm>
            <a:off x="5256817" y="4757297"/>
            <a:ext cx="673465" cy="393600"/>
          </a:xfrm>
        </p:spPr>
        <p:txBody>
          <a:bodyPr/>
          <a:lstStyle/>
          <a:p>
            <a:pPr marL="0" lvl="0" indent="0" algn="r" rtl="0">
              <a:spcBef>
                <a:spcPts val="0"/>
              </a:spcBef>
              <a:spcAft>
                <a:spcPts val="0"/>
              </a:spcAft>
              <a:buNone/>
            </a:pPr>
            <a:fld id="{00000000-1234-1234-1234-123412341234}" type="slidenum">
              <a:rPr lang="en" smtClean="0"/>
              <a:t>17</a:t>
            </a:fld>
            <a:r>
              <a:rPr lang="en" dirty="0"/>
              <a:t>/35</a:t>
            </a:r>
          </a:p>
        </p:txBody>
      </p:sp>
    </p:spTree>
    <p:extLst>
      <p:ext uri="{BB962C8B-B14F-4D97-AF65-F5344CB8AC3E}">
        <p14:creationId xmlns:p14="http://schemas.microsoft.com/office/powerpoint/2010/main" val="312846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AEA74-2F3F-43E1-92FE-F45B81B47175}"/>
              </a:ext>
            </a:extLst>
          </p:cNvPr>
          <p:cNvSpPr>
            <a:spLocks noGrp="1"/>
          </p:cNvSpPr>
          <p:nvPr>
            <p:ph type="title"/>
          </p:nvPr>
        </p:nvSpPr>
        <p:spPr>
          <a:xfrm>
            <a:off x="508001" y="1583703"/>
            <a:ext cx="8343768" cy="1811884"/>
          </a:xfrm>
        </p:spPr>
        <p:txBody>
          <a:bodyPr>
            <a:normAutofit/>
          </a:bodyPr>
          <a:lstStyle/>
          <a:p>
            <a:r>
              <a:rPr lang="en-GB" sz="4900" dirty="0"/>
              <a:t>Deep Dive</a:t>
            </a:r>
            <a:br>
              <a:rPr lang="en-GB" sz="4900" dirty="0"/>
            </a:br>
            <a:r>
              <a:rPr lang="en-GB" sz="2700" dirty="0"/>
              <a:t>Hubble Telescope Nebula Challenge</a:t>
            </a:r>
            <a:br>
              <a:rPr lang="en-GB" sz="2700" dirty="0"/>
            </a:br>
            <a:endParaRPr lang="en-GB" sz="2700" dirty="0"/>
          </a:p>
        </p:txBody>
      </p:sp>
      <p:sp>
        <p:nvSpPr>
          <p:cNvPr id="5" name="Text Placeholder 4">
            <a:extLst>
              <a:ext uri="{FF2B5EF4-FFF2-40B4-BE49-F238E27FC236}">
                <a16:creationId xmlns:a16="http://schemas.microsoft.com/office/drawing/2014/main" id="{CA345487-23FC-4DB5-A554-5EAE8EA68826}"/>
              </a:ext>
            </a:extLst>
          </p:cNvPr>
          <p:cNvSpPr>
            <a:spLocks noGrp="1"/>
          </p:cNvSpPr>
          <p:nvPr>
            <p:ph type="body" idx="1"/>
          </p:nvPr>
        </p:nvSpPr>
        <p:spPr/>
        <p:txBody>
          <a:bodyPr/>
          <a:lstStyle/>
          <a:p>
            <a:endParaRPr lang="en-GB" dirty="0"/>
          </a:p>
        </p:txBody>
      </p:sp>
      <p:sp>
        <p:nvSpPr>
          <p:cNvPr id="3" name="Footer Placeholder 2">
            <a:extLst>
              <a:ext uri="{FF2B5EF4-FFF2-40B4-BE49-F238E27FC236}">
                <a16:creationId xmlns:a16="http://schemas.microsoft.com/office/drawing/2014/main" id="{E3A97D5B-CF95-4D36-93D4-FE8936F98159}"/>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C264CFD4-EC3D-4D94-B104-A2A371656F81}"/>
              </a:ext>
            </a:extLst>
          </p:cNvPr>
          <p:cNvSpPr>
            <a:spLocks noGrp="1"/>
          </p:cNvSpPr>
          <p:nvPr>
            <p:ph type="sldNum" sz="quarter" idx="12"/>
          </p:nvPr>
        </p:nvSpPr>
        <p:spPr>
          <a:xfrm>
            <a:off x="5345978" y="4599432"/>
            <a:ext cx="634198" cy="406650"/>
          </a:xfrm>
        </p:spPr>
        <p:txBody>
          <a:bodyPr/>
          <a:lstStyle/>
          <a:p>
            <a:pPr marL="0" lvl="0" indent="0" algn="r" rtl="0">
              <a:spcBef>
                <a:spcPts val="0"/>
              </a:spcBef>
              <a:spcAft>
                <a:spcPts val="0"/>
              </a:spcAft>
              <a:buNone/>
            </a:pPr>
            <a:fld id="{00000000-1234-1234-1234-123412341234}" type="slidenum">
              <a:rPr lang="en" smtClean="0"/>
              <a:t>18</a:t>
            </a:fld>
            <a:r>
              <a:rPr lang="en" dirty="0"/>
              <a:t>/35</a:t>
            </a:r>
          </a:p>
        </p:txBody>
      </p:sp>
    </p:spTree>
    <p:extLst>
      <p:ext uri="{BB962C8B-B14F-4D97-AF65-F5344CB8AC3E}">
        <p14:creationId xmlns:p14="http://schemas.microsoft.com/office/powerpoint/2010/main" val="398667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72">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127" name="Straight Connector 73">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74">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29" name="Rectangle 84">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54A363D-0B76-416B-BEA7-384BCC3ED357}"/>
              </a:ext>
            </a:extLst>
          </p:cNvPr>
          <p:cNvSpPr>
            <a:spLocks noGrp="1"/>
          </p:cNvSpPr>
          <p:nvPr>
            <p:ph type="title"/>
          </p:nvPr>
        </p:nvSpPr>
        <p:spPr>
          <a:xfrm>
            <a:off x="550455" y="471091"/>
            <a:ext cx="8591164" cy="990600"/>
          </a:xfrm>
        </p:spPr>
        <p:txBody>
          <a:bodyPr vert="horz" lIns="91440" tIns="45720" rIns="91440" bIns="45720" rtlCol="0" anchor="t">
            <a:noAutofit/>
          </a:bodyPr>
          <a:lstStyle/>
          <a:p>
            <a:pPr defTabSz="457200">
              <a:spcBef>
                <a:spcPct val="0"/>
              </a:spcBef>
            </a:pPr>
            <a:r>
              <a:rPr lang="en-US" dirty="0"/>
              <a:t>Beginning with Nebula Challenge</a:t>
            </a:r>
          </a:p>
        </p:txBody>
      </p:sp>
      <p:sp>
        <p:nvSpPr>
          <p:cNvPr id="130" name="Isosceles Triangle 86">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1" name="Text Placeholder 5">
            <a:extLst>
              <a:ext uri="{FF2B5EF4-FFF2-40B4-BE49-F238E27FC236}">
                <a16:creationId xmlns:a16="http://schemas.microsoft.com/office/drawing/2014/main" id="{5385D6F7-F13A-43D6-98F8-266CDD77B18C}"/>
              </a:ext>
            </a:extLst>
          </p:cNvPr>
          <p:cNvSpPr>
            <a:spLocks noGrp="1"/>
          </p:cNvSpPr>
          <p:nvPr>
            <p:ph type="body" idx="1"/>
          </p:nvPr>
        </p:nvSpPr>
        <p:spPr>
          <a:xfrm>
            <a:off x="1000126" y="1620441"/>
            <a:ext cx="6447501" cy="2910580"/>
          </a:xfrm>
        </p:spPr>
        <p:txBody>
          <a:bodyPr vert="horz" lIns="91440" tIns="45720" rIns="91440" bIns="45720" rtlCol="0">
            <a:normAutofit fontScale="85000" lnSpcReduction="20000"/>
          </a:bodyPr>
          <a:lstStyle/>
          <a:p>
            <a:pPr defTabSz="457200">
              <a:lnSpc>
                <a:spcPct val="90000"/>
              </a:lnSpc>
              <a:spcBef>
                <a:spcPts val="1000"/>
              </a:spcBef>
              <a:buSzPct val="80000"/>
              <a:buFont typeface="Wingdings 3" charset="2"/>
              <a:buChar char=""/>
            </a:pPr>
            <a:r>
              <a:rPr lang="en-US" sz="1500" dirty="0"/>
              <a:t>My First Few Thoughts about the Challenge</a:t>
            </a:r>
          </a:p>
          <a:p>
            <a:pPr lvl="1" defTabSz="457200">
              <a:lnSpc>
                <a:spcPct val="90000"/>
              </a:lnSpc>
              <a:spcBef>
                <a:spcPts val="1000"/>
              </a:spcBef>
              <a:buSzPct val="80000"/>
              <a:buFont typeface="Wingdings 3" charset="2"/>
              <a:buChar char=""/>
            </a:pPr>
            <a:r>
              <a:rPr lang="en-US" sz="1500" dirty="0"/>
              <a:t>Completely new !!</a:t>
            </a:r>
          </a:p>
          <a:p>
            <a:pPr lvl="1" defTabSz="457200">
              <a:lnSpc>
                <a:spcPct val="90000"/>
              </a:lnSpc>
              <a:spcBef>
                <a:spcPts val="1000"/>
              </a:spcBef>
              <a:buSzPct val="80000"/>
              <a:buFont typeface="Wingdings 3" charset="2"/>
              <a:buChar char=""/>
            </a:pPr>
            <a:r>
              <a:rPr lang="en-US" sz="1500" dirty="0"/>
              <a:t>No knowledge about computer vision</a:t>
            </a:r>
          </a:p>
          <a:p>
            <a:pPr lvl="1" defTabSz="457200">
              <a:lnSpc>
                <a:spcPct val="90000"/>
              </a:lnSpc>
              <a:spcBef>
                <a:spcPts val="1000"/>
              </a:spcBef>
              <a:buSzPct val="80000"/>
              <a:buFont typeface="Wingdings 3" charset="2"/>
              <a:buChar char=""/>
            </a:pPr>
            <a:r>
              <a:rPr lang="en-US" sz="1500" dirty="0"/>
              <a:t>Doubts about needed programming knowledge</a:t>
            </a:r>
          </a:p>
          <a:p>
            <a:pPr defTabSz="457200">
              <a:lnSpc>
                <a:spcPct val="90000"/>
              </a:lnSpc>
              <a:spcBef>
                <a:spcPts val="1000"/>
              </a:spcBef>
              <a:buSzPct val="80000"/>
              <a:buFont typeface="Wingdings 3" charset="2"/>
              <a:buChar char=""/>
            </a:pPr>
            <a:r>
              <a:rPr lang="en-US" sz="1500" dirty="0"/>
              <a:t>Initial Planning</a:t>
            </a:r>
          </a:p>
          <a:p>
            <a:pPr lvl="1" defTabSz="457200">
              <a:lnSpc>
                <a:spcPct val="90000"/>
              </a:lnSpc>
              <a:spcBef>
                <a:spcPts val="1000"/>
              </a:spcBef>
              <a:buSzPct val="80000"/>
              <a:buFont typeface="Wingdings 3" charset="2"/>
              <a:buChar char=""/>
            </a:pPr>
            <a:r>
              <a:rPr lang="en-US" sz="1500" dirty="0"/>
              <a:t>Computer vision using OpenCV</a:t>
            </a:r>
          </a:p>
          <a:p>
            <a:pPr lvl="2" defTabSz="457200">
              <a:lnSpc>
                <a:spcPct val="90000"/>
              </a:lnSpc>
              <a:spcBef>
                <a:spcPts val="1000"/>
              </a:spcBef>
              <a:buSzPct val="80000"/>
              <a:buFont typeface="Wingdings 3" charset="2"/>
              <a:buChar char=""/>
            </a:pPr>
            <a:r>
              <a:rPr lang="en-US" sz="1500" dirty="0"/>
              <a:t>Found about in Magpi issues</a:t>
            </a:r>
          </a:p>
          <a:p>
            <a:pPr lvl="1" defTabSz="457200">
              <a:lnSpc>
                <a:spcPct val="90000"/>
              </a:lnSpc>
              <a:spcBef>
                <a:spcPts val="1000"/>
              </a:spcBef>
              <a:buSzPct val="80000"/>
              <a:buFont typeface="Wingdings 3" charset="2"/>
              <a:buChar char=""/>
            </a:pPr>
            <a:r>
              <a:rPr lang="en-US" sz="1500" dirty="0"/>
              <a:t>Got some articles for colour coding scheme with RGB and HSV. </a:t>
            </a:r>
          </a:p>
          <a:p>
            <a:pPr lvl="1" defTabSz="457200">
              <a:lnSpc>
                <a:spcPct val="90000"/>
              </a:lnSpc>
              <a:spcBef>
                <a:spcPts val="1000"/>
              </a:spcBef>
              <a:buSzPct val="80000"/>
              <a:buFont typeface="Wingdings 3" charset="2"/>
              <a:buChar char=""/>
            </a:pPr>
            <a:r>
              <a:rPr lang="en-US" sz="1500" dirty="0"/>
              <a:t>Got a book called – Learning OpenCV 3 Computer Vision with Python</a:t>
            </a:r>
          </a:p>
          <a:p>
            <a:pPr lvl="1" defTabSz="457200">
              <a:lnSpc>
                <a:spcPct val="90000"/>
              </a:lnSpc>
              <a:spcBef>
                <a:spcPts val="1000"/>
              </a:spcBef>
              <a:buSzPct val="80000"/>
              <a:buFont typeface="Wingdings 3" charset="2"/>
              <a:buChar char=""/>
            </a:pPr>
            <a:r>
              <a:rPr lang="en-US" sz="1500" dirty="0"/>
              <a:t>Decided to have a test area</a:t>
            </a:r>
          </a:p>
          <a:p>
            <a:pPr lvl="1" defTabSz="457200">
              <a:lnSpc>
                <a:spcPct val="90000"/>
              </a:lnSpc>
              <a:spcBef>
                <a:spcPts val="1000"/>
              </a:spcBef>
              <a:buSzPct val="80000"/>
              <a:buFont typeface="Wingdings 3" charset="2"/>
              <a:buChar char=""/>
            </a:pPr>
            <a:endParaRPr lang="en-US" sz="1500" dirty="0"/>
          </a:p>
          <a:p>
            <a:pPr lvl="1" defTabSz="457200">
              <a:lnSpc>
                <a:spcPct val="90000"/>
              </a:lnSpc>
              <a:spcBef>
                <a:spcPts val="1000"/>
              </a:spcBef>
              <a:buSzPct val="80000"/>
              <a:buFont typeface="Wingdings 3" charset="2"/>
              <a:buChar char=""/>
            </a:pPr>
            <a:endParaRPr lang="en-US" sz="1500" dirty="0"/>
          </a:p>
          <a:p>
            <a:pPr marL="114300" indent="0" defTabSz="457200">
              <a:lnSpc>
                <a:spcPct val="90000"/>
              </a:lnSpc>
              <a:spcBef>
                <a:spcPts val="1000"/>
              </a:spcBef>
              <a:buSzPct val="80000"/>
              <a:buFont typeface="Wingdings 3" charset="2"/>
              <a:buChar char=""/>
            </a:pPr>
            <a:endParaRPr lang="en-US" sz="1500" dirty="0"/>
          </a:p>
          <a:p>
            <a:pPr defTabSz="457200">
              <a:lnSpc>
                <a:spcPct val="90000"/>
              </a:lnSpc>
              <a:spcBef>
                <a:spcPts val="1000"/>
              </a:spcBef>
              <a:buSzPct val="80000"/>
              <a:buFont typeface="Wingdings 3" charset="2"/>
              <a:buChar char=""/>
            </a:pPr>
            <a:endParaRPr lang="en-US" sz="1500" dirty="0"/>
          </a:p>
          <a:p>
            <a:pPr defTabSz="457200">
              <a:lnSpc>
                <a:spcPct val="90000"/>
              </a:lnSpc>
              <a:spcBef>
                <a:spcPts val="1000"/>
              </a:spcBef>
              <a:buSzPct val="80000"/>
              <a:buFont typeface="Wingdings 3" charset="2"/>
              <a:buChar char=""/>
            </a:pPr>
            <a:endParaRPr lang="en-US" sz="1500" dirty="0"/>
          </a:p>
          <a:p>
            <a:pPr defTabSz="457200">
              <a:lnSpc>
                <a:spcPct val="90000"/>
              </a:lnSpc>
              <a:spcBef>
                <a:spcPts val="1000"/>
              </a:spcBef>
              <a:buSzPct val="80000"/>
              <a:buFont typeface="Wingdings 3" charset="2"/>
              <a:buChar char=""/>
            </a:pPr>
            <a:endParaRPr lang="en-US" sz="1500" dirty="0"/>
          </a:p>
        </p:txBody>
      </p:sp>
      <p:sp>
        <p:nvSpPr>
          <p:cNvPr id="132" name="Isosceles Triangle 88">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300990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Footer Placeholder 2">
            <a:extLst>
              <a:ext uri="{FF2B5EF4-FFF2-40B4-BE49-F238E27FC236}">
                <a16:creationId xmlns:a16="http://schemas.microsoft.com/office/drawing/2014/main" id="{5497408A-B007-41F1-B665-3FD344E75CDE}"/>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0964F59C-45A6-4340-AD70-5FE0ECE8CF6C}"/>
              </a:ext>
            </a:extLst>
          </p:cNvPr>
          <p:cNvSpPr>
            <a:spLocks noGrp="1"/>
          </p:cNvSpPr>
          <p:nvPr>
            <p:ph type="sldNum" idx="12"/>
          </p:nvPr>
        </p:nvSpPr>
        <p:spPr>
          <a:xfrm>
            <a:off x="5256818" y="4757297"/>
            <a:ext cx="655710" cy="393600"/>
          </a:xfrm>
        </p:spPr>
        <p:txBody>
          <a:bodyPr/>
          <a:lstStyle/>
          <a:p>
            <a:pPr marL="0" lvl="0" indent="0" algn="r" rtl="0">
              <a:spcBef>
                <a:spcPts val="0"/>
              </a:spcBef>
              <a:spcAft>
                <a:spcPts val="0"/>
              </a:spcAft>
              <a:buNone/>
            </a:pPr>
            <a:fld id="{00000000-1234-1234-1234-123412341234}" type="slidenum">
              <a:rPr lang="en" smtClean="0"/>
              <a:t>19</a:t>
            </a:fld>
            <a:r>
              <a:rPr lang="en" dirty="0"/>
              <a:t>/35</a:t>
            </a:r>
          </a:p>
        </p:txBody>
      </p:sp>
    </p:spTree>
    <p:extLst>
      <p:ext uri="{BB962C8B-B14F-4D97-AF65-F5344CB8AC3E}">
        <p14:creationId xmlns:p14="http://schemas.microsoft.com/office/powerpoint/2010/main" val="113727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395A93-E6B2-4C48-AB9A-94D8E2A82DA3}"/>
              </a:ext>
            </a:extLst>
          </p:cNvPr>
          <p:cNvSpPr>
            <a:spLocks noGrp="1"/>
          </p:cNvSpPr>
          <p:nvPr>
            <p:ph type="title"/>
          </p:nvPr>
        </p:nvSpPr>
        <p:spPr/>
        <p:txBody>
          <a:bodyPr/>
          <a:lstStyle/>
          <a:p>
            <a:r>
              <a:rPr lang="en-GB" dirty="0"/>
              <a:t>Contents</a:t>
            </a:r>
          </a:p>
        </p:txBody>
      </p:sp>
      <p:sp>
        <p:nvSpPr>
          <p:cNvPr id="10" name="Content Placeholder 9">
            <a:extLst>
              <a:ext uri="{FF2B5EF4-FFF2-40B4-BE49-F238E27FC236}">
                <a16:creationId xmlns:a16="http://schemas.microsoft.com/office/drawing/2014/main" id="{6EB35D6B-7001-4C69-992A-6140BDC047A6}"/>
              </a:ext>
            </a:extLst>
          </p:cNvPr>
          <p:cNvSpPr>
            <a:spLocks noGrp="1"/>
          </p:cNvSpPr>
          <p:nvPr>
            <p:ph idx="1"/>
          </p:nvPr>
        </p:nvSpPr>
        <p:spPr/>
        <p:txBody>
          <a:bodyPr/>
          <a:lstStyle/>
          <a:p>
            <a:r>
              <a:rPr lang="en-GB" dirty="0"/>
              <a:t>The start of our Pi Wars journey</a:t>
            </a:r>
          </a:p>
          <a:p>
            <a:endParaRPr lang="en-GB" dirty="0"/>
          </a:p>
          <a:p>
            <a:r>
              <a:rPr lang="en-GB" dirty="0"/>
              <a:t>The making of the robots (as in V1, V2, etc.)</a:t>
            </a:r>
          </a:p>
          <a:p>
            <a:endParaRPr lang="en-GB" dirty="0"/>
          </a:p>
          <a:p>
            <a:r>
              <a:rPr lang="en-GB" dirty="0"/>
              <a:t>Deep dive into one of the challenges</a:t>
            </a:r>
          </a:p>
          <a:p>
            <a:endParaRPr lang="en-GB" dirty="0"/>
          </a:p>
          <a:p>
            <a:r>
              <a:rPr lang="en-GB" dirty="0"/>
              <a:t>How we progressed through the final day</a:t>
            </a:r>
          </a:p>
          <a:p>
            <a:endParaRPr lang="en-GB" dirty="0"/>
          </a:p>
        </p:txBody>
      </p:sp>
      <p:sp>
        <p:nvSpPr>
          <p:cNvPr id="5" name="Footer Placeholder 4">
            <a:extLst>
              <a:ext uri="{FF2B5EF4-FFF2-40B4-BE49-F238E27FC236}">
                <a16:creationId xmlns:a16="http://schemas.microsoft.com/office/drawing/2014/main" id="{730FD4D2-1FFD-4ABB-B53E-AFB5092B2D8E}"/>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55602768-9EEC-4273-B556-45E32317B9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r>
              <a:rPr lang="en" dirty="0"/>
              <a:t>/35</a:t>
            </a:r>
          </a:p>
        </p:txBody>
      </p:sp>
    </p:spTree>
    <p:extLst>
      <p:ext uri="{BB962C8B-B14F-4D97-AF65-F5344CB8AC3E}">
        <p14:creationId xmlns:p14="http://schemas.microsoft.com/office/powerpoint/2010/main" val="286486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325D-754F-491F-9EBD-059B3EEE6E14}"/>
              </a:ext>
            </a:extLst>
          </p:cNvPr>
          <p:cNvSpPr>
            <a:spLocks noGrp="1"/>
          </p:cNvSpPr>
          <p:nvPr>
            <p:ph type="ctrTitle"/>
          </p:nvPr>
        </p:nvSpPr>
        <p:spPr>
          <a:xfrm>
            <a:off x="1130300" y="1183599"/>
            <a:ext cx="3251601" cy="2156651"/>
          </a:xfrm>
        </p:spPr>
        <p:txBody>
          <a:bodyPr>
            <a:normAutofit/>
          </a:bodyPr>
          <a:lstStyle/>
          <a:p>
            <a:r>
              <a:rPr lang="en-GB" dirty="0"/>
              <a:t>The A – Z of Problems  </a:t>
            </a:r>
          </a:p>
        </p:txBody>
      </p:sp>
      <p:pic>
        <p:nvPicPr>
          <p:cNvPr id="4" name="Picture 3">
            <a:extLst>
              <a:ext uri="{FF2B5EF4-FFF2-40B4-BE49-F238E27FC236}">
                <a16:creationId xmlns:a16="http://schemas.microsoft.com/office/drawing/2014/main" id="{EA68DA42-B469-4881-8299-C9620EC0579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1242761"/>
            <a:ext cx="2460460" cy="2861000"/>
          </a:xfrm>
          <a:prstGeom prst="rect">
            <a:avLst/>
          </a:prstGeom>
        </p:spPr>
      </p:pic>
    </p:spTree>
    <p:extLst>
      <p:ext uri="{BB962C8B-B14F-4D97-AF65-F5344CB8AC3E}">
        <p14:creationId xmlns:p14="http://schemas.microsoft.com/office/powerpoint/2010/main" val="3268889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C057-6FDF-4530-8064-12F0ABB7D1B3}"/>
              </a:ext>
            </a:extLst>
          </p:cNvPr>
          <p:cNvSpPr>
            <a:spLocks noGrp="1"/>
          </p:cNvSpPr>
          <p:nvPr>
            <p:ph type="title"/>
          </p:nvPr>
        </p:nvSpPr>
        <p:spPr/>
        <p:txBody>
          <a:bodyPr/>
          <a:lstStyle/>
          <a:p>
            <a:r>
              <a:rPr lang="en-GB" dirty="0"/>
              <a:t>Open CV Compilation</a:t>
            </a:r>
          </a:p>
        </p:txBody>
      </p:sp>
      <p:sp>
        <p:nvSpPr>
          <p:cNvPr id="3" name="Text Placeholder 2">
            <a:extLst>
              <a:ext uri="{FF2B5EF4-FFF2-40B4-BE49-F238E27FC236}">
                <a16:creationId xmlns:a16="http://schemas.microsoft.com/office/drawing/2014/main" id="{90DD2D0F-992A-4134-9EDC-700D188C46EA}"/>
              </a:ext>
            </a:extLst>
          </p:cNvPr>
          <p:cNvSpPr>
            <a:spLocks noGrp="1"/>
          </p:cNvSpPr>
          <p:nvPr>
            <p:ph type="body" idx="1"/>
          </p:nvPr>
        </p:nvSpPr>
        <p:spPr>
          <a:xfrm>
            <a:off x="311700" y="1228675"/>
            <a:ext cx="7195524" cy="3340200"/>
          </a:xfrm>
        </p:spPr>
        <p:txBody>
          <a:bodyPr/>
          <a:lstStyle/>
          <a:p>
            <a:pPr marL="114300" indent="0">
              <a:buNone/>
            </a:pPr>
            <a:r>
              <a:rPr lang="en-GB" dirty="0"/>
              <a:t>While installing OpenCV, we were following this link: </a:t>
            </a:r>
            <a:r>
              <a:rPr lang="en-GB" dirty="0">
                <a:hlinkClick r:id="rId2"/>
              </a:rPr>
              <a:t>https://www.pyimagesearch.com/2017/09/04/raspbian-stretch-install-opencv-3-python-on-your-raspberry-pi/</a:t>
            </a:r>
            <a:endParaRPr lang="en-GB" dirty="0"/>
          </a:p>
          <a:p>
            <a:pPr marL="114300" indent="0">
              <a:buNone/>
            </a:pPr>
            <a:endParaRPr lang="en-GB" dirty="0"/>
          </a:p>
          <a:p>
            <a:pPr marL="114300" indent="0">
              <a:buNone/>
            </a:pPr>
            <a:r>
              <a:rPr lang="en-GB" dirty="0"/>
              <a:t>It was extremely useful, but too time consuming (nearly a day!) for installing OpenCV. One day, while OpenCV was compiling on Raspberry Pi, the LiPo battery lost its power and shut down, therefore resulting in a corrupt SD card. We had to install Raspbian again and download OpenCV but this time, powered by mains.</a:t>
            </a:r>
          </a:p>
        </p:txBody>
      </p:sp>
      <p:sp>
        <p:nvSpPr>
          <p:cNvPr id="4" name="Footer Placeholder 3">
            <a:extLst>
              <a:ext uri="{FF2B5EF4-FFF2-40B4-BE49-F238E27FC236}">
                <a16:creationId xmlns:a16="http://schemas.microsoft.com/office/drawing/2014/main" id="{4316FF7A-CAAC-45A6-AEE0-E0D042BDC01E}"/>
              </a:ext>
            </a:extLst>
          </p:cNvPr>
          <p:cNvSpPr>
            <a:spLocks noGrp="1"/>
          </p:cNvSpPr>
          <p:nvPr>
            <p:ph type="ftr" sz="quarter" idx="11"/>
          </p:nvPr>
        </p:nvSpPr>
        <p:spPr/>
        <p:txBody>
          <a:bodyPr/>
          <a:lstStyle/>
          <a:p>
            <a:r>
              <a:rPr lang="en-US" dirty="0"/>
              <a:t>TO BOLDLY GO WHERE NO PI BOT HAS GONE BEFORE.</a:t>
            </a:r>
          </a:p>
        </p:txBody>
      </p:sp>
      <p:sp>
        <p:nvSpPr>
          <p:cNvPr id="5" name="Slide Number Placeholder 4">
            <a:extLst>
              <a:ext uri="{FF2B5EF4-FFF2-40B4-BE49-F238E27FC236}">
                <a16:creationId xmlns:a16="http://schemas.microsoft.com/office/drawing/2014/main" id="{21CD93BC-9632-40FF-87CB-99E7828264CC}"/>
              </a:ext>
            </a:extLst>
          </p:cNvPr>
          <p:cNvSpPr>
            <a:spLocks noGrp="1"/>
          </p:cNvSpPr>
          <p:nvPr>
            <p:ph type="sldNum" idx="12"/>
          </p:nvPr>
        </p:nvSpPr>
        <p:spPr/>
        <p:txBody>
          <a:bodyPr/>
          <a:lstStyle/>
          <a:p>
            <a:fld id="{00000000-1234-1234-1234-123412341234}" type="slidenum">
              <a:rPr lang="en" smtClean="0"/>
              <a:pPr/>
              <a:t>21</a:t>
            </a:fld>
            <a:r>
              <a:rPr lang="en" dirty="0"/>
              <a:t>/35</a:t>
            </a:r>
          </a:p>
        </p:txBody>
      </p:sp>
    </p:spTree>
    <p:extLst>
      <p:ext uri="{BB962C8B-B14F-4D97-AF65-F5344CB8AC3E}">
        <p14:creationId xmlns:p14="http://schemas.microsoft.com/office/powerpoint/2010/main" val="2258772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Robot’s eyes are too sensitive to shiny surfaces!</a:t>
            </a:r>
            <a:endParaRPr dirty="0"/>
          </a:p>
        </p:txBody>
      </p:sp>
      <p:sp>
        <p:nvSpPr>
          <p:cNvPr id="7" name="Content Placeholder 6">
            <a:extLst>
              <a:ext uri="{FF2B5EF4-FFF2-40B4-BE49-F238E27FC236}">
                <a16:creationId xmlns:a16="http://schemas.microsoft.com/office/drawing/2014/main" id="{ABB860F9-E57D-49B1-92E2-4F5AFE131347}"/>
              </a:ext>
            </a:extLst>
          </p:cNvPr>
          <p:cNvSpPr>
            <a:spLocks noGrp="1"/>
          </p:cNvSpPr>
          <p:nvPr>
            <p:ph idx="1"/>
          </p:nvPr>
        </p:nvSpPr>
        <p:spPr>
          <a:xfrm>
            <a:off x="556763" y="1447800"/>
            <a:ext cx="6447501" cy="2910580"/>
          </a:xfrm>
        </p:spPr>
        <p:txBody>
          <a:bodyPr/>
          <a:lstStyle/>
          <a:p>
            <a:pPr marL="0" indent="0">
              <a:buNone/>
            </a:pPr>
            <a:r>
              <a:rPr lang="en-GB" dirty="0">
                <a:solidFill>
                  <a:schemeClr val="tx1"/>
                </a:solidFill>
                <a:latin typeface="+mj-lt"/>
                <a:ea typeface="Arial"/>
                <a:cs typeface="Arial"/>
                <a:sym typeface="Arial"/>
              </a:rPr>
              <a:t>Glossy</a:t>
            </a:r>
            <a:r>
              <a:rPr lang="en-GB" dirty="0">
                <a:solidFill>
                  <a:schemeClr val="tx1"/>
                </a:solidFill>
                <a:latin typeface="+mj-lt"/>
              </a:rPr>
              <a:t> </a:t>
            </a:r>
            <a:r>
              <a:rPr lang="en-GB" dirty="0">
                <a:solidFill>
                  <a:schemeClr val="tx1"/>
                </a:solidFill>
                <a:latin typeface="+mj-lt"/>
                <a:ea typeface="Arial"/>
                <a:cs typeface="Arial"/>
                <a:sym typeface="Arial"/>
              </a:rPr>
              <a:t>paint in the test causes interference with colour differentiation. Due to this, the robot goes straight into the wall. For instance, when the robot is going towards the colour green, the starting LED of the Raspberry Pi, which is green in colour, got reflected by the black wall and went straight into it. To tackle this problem, we placed a blank sheet of black, which isn’t reflective, over the walls and floor of the test course. We used different temperatures of light, but our closed one was 1500 Kelvin.</a:t>
            </a:r>
          </a:p>
          <a:p>
            <a:pPr marL="0" indent="0">
              <a:buNone/>
            </a:pPr>
            <a:endParaRPr lang="en-GB" dirty="0"/>
          </a:p>
        </p:txBody>
      </p:sp>
      <p:sp>
        <p:nvSpPr>
          <p:cNvPr id="10" name="Footer Placeholder 9">
            <a:extLst>
              <a:ext uri="{FF2B5EF4-FFF2-40B4-BE49-F238E27FC236}">
                <a16:creationId xmlns:a16="http://schemas.microsoft.com/office/drawing/2014/main" id="{1F35CA4C-53EA-4968-BA1D-04588A0EFB77}"/>
              </a:ext>
            </a:extLst>
          </p:cNvPr>
          <p:cNvSpPr>
            <a:spLocks noGrp="1"/>
          </p:cNvSpPr>
          <p:nvPr>
            <p:ph type="ftr" sz="quarter" idx="11"/>
          </p:nvPr>
        </p:nvSpPr>
        <p:spPr/>
        <p:txBody>
          <a:bodyPr/>
          <a:lstStyle/>
          <a:p>
            <a:r>
              <a:rPr lang="en-US" dirty="0"/>
              <a:t>TO BOLDLY GO WHERE NO PI BOT HAS GONE BEFORE.</a:t>
            </a:r>
          </a:p>
        </p:txBody>
      </p:sp>
      <p:grpSp>
        <p:nvGrpSpPr>
          <p:cNvPr id="2" name="Group 1">
            <a:extLst>
              <a:ext uri="{FF2B5EF4-FFF2-40B4-BE49-F238E27FC236}">
                <a16:creationId xmlns:a16="http://schemas.microsoft.com/office/drawing/2014/main" id="{9C6340A7-8013-435D-8084-2F65A4F1C76B}"/>
              </a:ext>
            </a:extLst>
          </p:cNvPr>
          <p:cNvGrpSpPr/>
          <p:nvPr/>
        </p:nvGrpSpPr>
        <p:grpSpPr>
          <a:xfrm>
            <a:off x="1623060" y="3078481"/>
            <a:ext cx="4826050" cy="1784314"/>
            <a:chOff x="1411367" y="2591754"/>
            <a:chExt cx="5954733" cy="2271040"/>
          </a:xfrm>
        </p:grpSpPr>
        <p:grpSp>
          <p:nvGrpSpPr>
            <p:cNvPr id="11" name="Group 10">
              <a:extLst>
                <a:ext uri="{FF2B5EF4-FFF2-40B4-BE49-F238E27FC236}">
                  <a16:creationId xmlns:a16="http://schemas.microsoft.com/office/drawing/2014/main" id="{DE015EFD-7F07-4C9F-9B23-4D2192FAD03B}"/>
                </a:ext>
              </a:extLst>
            </p:cNvPr>
            <p:cNvGrpSpPr/>
            <p:nvPr/>
          </p:nvGrpSpPr>
          <p:grpSpPr>
            <a:xfrm>
              <a:off x="1411367" y="2591754"/>
              <a:ext cx="5954733" cy="2053244"/>
              <a:chOff x="1860249" y="1429262"/>
              <a:chExt cx="5954733" cy="2053244"/>
            </a:xfrm>
          </p:grpSpPr>
          <p:pic>
            <p:nvPicPr>
              <p:cNvPr id="12" name="Picture 11" descr="A picture containing wall, indoor&#10;&#10;Description automatically generated">
                <a:extLst>
                  <a:ext uri="{FF2B5EF4-FFF2-40B4-BE49-F238E27FC236}">
                    <a16:creationId xmlns:a16="http://schemas.microsoft.com/office/drawing/2014/main" id="{64D1FEC9-2F08-4640-B89C-EEE37221E3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60249" y="1440370"/>
                <a:ext cx="3510151" cy="2042136"/>
              </a:xfrm>
              <a:prstGeom prst="rect">
                <a:avLst/>
              </a:prstGeom>
            </p:spPr>
          </p:pic>
          <p:sp>
            <p:nvSpPr>
              <p:cNvPr id="13" name="TextBox 12">
                <a:extLst>
                  <a:ext uri="{FF2B5EF4-FFF2-40B4-BE49-F238E27FC236}">
                    <a16:creationId xmlns:a16="http://schemas.microsoft.com/office/drawing/2014/main" id="{32FA24C1-DA2A-4DA2-915C-9048D157684C}"/>
                  </a:ext>
                </a:extLst>
              </p:cNvPr>
              <p:cNvSpPr txBox="1"/>
              <p:nvPr/>
            </p:nvSpPr>
            <p:spPr>
              <a:xfrm>
                <a:off x="6148915" y="1863864"/>
                <a:ext cx="1134836" cy="707886"/>
              </a:xfrm>
              <a:prstGeom prst="rect">
                <a:avLst/>
              </a:prstGeom>
              <a:noFill/>
            </p:spPr>
            <p:txBody>
              <a:bodyPr wrap="square" rtlCol="0">
                <a:spAutoFit/>
              </a:bodyPr>
              <a:lstStyle/>
              <a:p>
                <a:r>
                  <a:rPr lang="en-GB" sz="4000" dirty="0"/>
                  <a:t>???</a:t>
                </a:r>
              </a:p>
            </p:txBody>
          </p:sp>
          <p:sp>
            <p:nvSpPr>
              <p:cNvPr id="14" name="Thought Bubble: Cloud 13">
                <a:extLst>
                  <a:ext uri="{FF2B5EF4-FFF2-40B4-BE49-F238E27FC236}">
                    <a16:creationId xmlns:a16="http://schemas.microsoft.com/office/drawing/2014/main" id="{1DBB0109-8CF1-46C8-8607-49B87B5872BB}"/>
                  </a:ext>
                </a:extLst>
              </p:cNvPr>
              <p:cNvSpPr/>
              <p:nvPr/>
            </p:nvSpPr>
            <p:spPr>
              <a:xfrm>
                <a:off x="5419162" y="1429262"/>
                <a:ext cx="2395820" cy="1508286"/>
              </a:xfrm>
              <a:prstGeom prst="cloudCallout">
                <a:avLst>
                  <a:gd name="adj1" fmla="val -94863"/>
                  <a:gd name="adj2" fmla="val 452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a:extLst>
                <a:ext uri="{FF2B5EF4-FFF2-40B4-BE49-F238E27FC236}">
                  <a16:creationId xmlns:a16="http://schemas.microsoft.com/office/drawing/2014/main" id="{E8FEB559-B4AF-4E1F-B335-358449121F2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36486" y="2820658"/>
              <a:ext cx="1502885" cy="2042136"/>
            </a:xfrm>
            <a:prstGeom prst="rect">
              <a:avLst/>
            </a:prstGeom>
          </p:spPr>
        </p:pic>
      </p:grpSp>
      <p:sp>
        <p:nvSpPr>
          <p:cNvPr id="9" name="Slide Number Placeholder 8">
            <a:extLst>
              <a:ext uri="{FF2B5EF4-FFF2-40B4-BE49-F238E27FC236}">
                <a16:creationId xmlns:a16="http://schemas.microsoft.com/office/drawing/2014/main" id="{7FC2F0F3-0A29-495C-BDB7-713F3BC4CD1A}"/>
              </a:ext>
            </a:extLst>
          </p:cNvPr>
          <p:cNvSpPr>
            <a:spLocks noGrp="1"/>
          </p:cNvSpPr>
          <p:nvPr>
            <p:ph type="sldNum" sz="quarter" idx="12"/>
          </p:nvPr>
        </p:nvSpPr>
        <p:spPr>
          <a:xfrm>
            <a:off x="5239302" y="4732238"/>
            <a:ext cx="619180" cy="273844"/>
          </a:xfrm>
        </p:spPr>
        <p:txBody>
          <a:bodyPr/>
          <a:lstStyle/>
          <a:p>
            <a:pPr marL="0" lvl="0" indent="0" algn="r" rtl="0">
              <a:spcBef>
                <a:spcPts val="0"/>
              </a:spcBef>
              <a:spcAft>
                <a:spcPts val="0"/>
              </a:spcAft>
              <a:buNone/>
            </a:pPr>
            <a:fld id="{00000000-1234-1234-1234-123412341234}" type="slidenum">
              <a:rPr lang="en" smtClean="0"/>
              <a:t>22</a:t>
            </a:fld>
            <a:r>
              <a:rPr lang="en" dirty="0"/>
              <a:t>/35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B527-06DF-41D3-92F8-973C932C6EA5}"/>
              </a:ext>
            </a:extLst>
          </p:cNvPr>
          <p:cNvSpPr>
            <a:spLocks noGrp="1"/>
          </p:cNvSpPr>
          <p:nvPr>
            <p:ph type="title"/>
          </p:nvPr>
        </p:nvSpPr>
        <p:spPr>
          <a:xfrm>
            <a:off x="311700" y="292850"/>
            <a:ext cx="8520600" cy="801000"/>
          </a:xfrm>
        </p:spPr>
        <p:txBody>
          <a:bodyPr/>
          <a:lstStyle/>
          <a:p>
            <a:r>
              <a:rPr lang="en-GB" dirty="0"/>
              <a:t>AA Batteries … Only to be succeeded by LiPo!</a:t>
            </a:r>
          </a:p>
        </p:txBody>
      </p:sp>
      <p:sp>
        <p:nvSpPr>
          <p:cNvPr id="3" name="Text Placeholder 2">
            <a:extLst>
              <a:ext uri="{FF2B5EF4-FFF2-40B4-BE49-F238E27FC236}">
                <a16:creationId xmlns:a16="http://schemas.microsoft.com/office/drawing/2014/main" id="{9B76BF9F-04AE-4C93-A77D-428F3EE6C6ED}"/>
              </a:ext>
            </a:extLst>
          </p:cNvPr>
          <p:cNvSpPr>
            <a:spLocks noGrp="1"/>
          </p:cNvSpPr>
          <p:nvPr>
            <p:ph type="body" idx="1"/>
          </p:nvPr>
        </p:nvSpPr>
        <p:spPr>
          <a:xfrm>
            <a:off x="311700" y="1153586"/>
            <a:ext cx="8520600" cy="3340200"/>
          </a:xfrm>
        </p:spPr>
        <p:txBody>
          <a:bodyPr/>
          <a:lstStyle/>
          <a:p>
            <a:pPr marL="114300" indent="0">
              <a:buNone/>
            </a:pPr>
            <a:r>
              <a:rPr lang="en-GB" dirty="0"/>
              <a:t>When testing, the 6x AA batteries would run out very quickly. Due to this, the motors on the V2 robot would go VERY slow. We tried out different types of batteries, including 12v batteries. We eventually decided to use LiPo batteries which lasted the entire of the Pi Wars 2019 event.</a:t>
            </a:r>
          </a:p>
          <a:p>
            <a:pPr marL="114300" indent="0">
              <a:buNone/>
            </a:pPr>
            <a:endParaRPr lang="en-GB" dirty="0"/>
          </a:p>
        </p:txBody>
      </p:sp>
      <p:grpSp>
        <p:nvGrpSpPr>
          <p:cNvPr id="6" name="Group 5">
            <a:extLst>
              <a:ext uri="{FF2B5EF4-FFF2-40B4-BE49-F238E27FC236}">
                <a16:creationId xmlns:a16="http://schemas.microsoft.com/office/drawing/2014/main" id="{4D287354-FE8E-4FF9-9C93-28EB969B451A}"/>
              </a:ext>
            </a:extLst>
          </p:cNvPr>
          <p:cNvGrpSpPr/>
          <p:nvPr/>
        </p:nvGrpSpPr>
        <p:grpSpPr>
          <a:xfrm>
            <a:off x="1096761" y="2968436"/>
            <a:ext cx="1948551" cy="1525350"/>
            <a:chOff x="703999" y="2968436"/>
            <a:chExt cx="1948551" cy="1525350"/>
          </a:xfrm>
        </p:grpSpPr>
        <p:pic>
          <p:nvPicPr>
            <p:cNvPr id="7" name="Picture 6">
              <a:extLst>
                <a:ext uri="{FF2B5EF4-FFF2-40B4-BE49-F238E27FC236}">
                  <a16:creationId xmlns:a16="http://schemas.microsoft.com/office/drawing/2014/main" id="{BE359B4A-A9D9-4C6A-AD68-40573B00EE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3999" y="2968436"/>
              <a:ext cx="1948551" cy="1525350"/>
            </a:xfrm>
            <a:prstGeom prst="rect">
              <a:avLst/>
            </a:prstGeom>
          </p:spPr>
        </p:pic>
        <p:sp>
          <p:nvSpPr>
            <p:cNvPr id="9" name="TextBox 8">
              <a:extLst>
                <a:ext uri="{FF2B5EF4-FFF2-40B4-BE49-F238E27FC236}">
                  <a16:creationId xmlns:a16="http://schemas.microsoft.com/office/drawing/2014/main" id="{75615D30-5CEB-4E32-A095-A09BEB784046}"/>
                </a:ext>
              </a:extLst>
            </p:cNvPr>
            <p:cNvSpPr txBox="1"/>
            <p:nvPr/>
          </p:nvSpPr>
          <p:spPr>
            <a:xfrm rot="20152253">
              <a:off x="1662177" y="3097056"/>
              <a:ext cx="457176" cy="369332"/>
            </a:xfrm>
            <a:prstGeom prst="rect">
              <a:avLst/>
            </a:prstGeom>
            <a:noFill/>
          </p:spPr>
          <p:txBody>
            <a:bodyPr wrap="none" rtlCol="0">
              <a:spAutoFit/>
            </a:bodyPr>
            <a:lstStyle/>
            <a:p>
              <a:r>
                <a:rPr lang="en-GB" dirty="0">
                  <a:solidFill>
                    <a:schemeClr val="bg1"/>
                  </a:solidFill>
                </a:rPr>
                <a:t>AA</a:t>
              </a:r>
            </a:p>
          </p:txBody>
        </p:sp>
      </p:grpSp>
      <p:grpSp>
        <p:nvGrpSpPr>
          <p:cNvPr id="4" name="Group 3">
            <a:extLst>
              <a:ext uri="{FF2B5EF4-FFF2-40B4-BE49-F238E27FC236}">
                <a16:creationId xmlns:a16="http://schemas.microsoft.com/office/drawing/2014/main" id="{76210831-9913-4112-9B64-97AB46553B96}"/>
              </a:ext>
            </a:extLst>
          </p:cNvPr>
          <p:cNvGrpSpPr/>
          <p:nvPr/>
        </p:nvGrpSpPr>
        <p:grpSpPr>
          <a:xfrm>
            <a:off x="5078780" y="2006082"/>
            <a:ext cx="1215860" cy="2385225"/>
            <a:chOff x="4692281" y="2558355"/>
            <a:chExt cx="1215860" cy="2385225"/>
          </a:xfrm>
        </p:grpSpPr>
        <p:pic>
          <p:nvPicPr>
            <p:cNvPr id="3074" name="Picture 2" descr="Full green battery graphics and red batteries are almost exhausted on white background. Vector illustration.">
              <a:extLst>
                <a:ext uri="{FF2B5EF4-FFF2-40B4-BE49-F238E27FC236}">
                  <a16:creationId xmlns:a16="http://schemas.microsoft.com/office/drawing/2014/main" id="{EA261C5B-1231-4605-94A6-73D196C525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904" b="10565"/>
            <a:stretch/>
          </p:blipFill>
          <p:spPr bwMode="auto">
            <a:xfrm>
              <a:off x="4692281" y="2558355"/>
              <a:ext cx="1215860" cy="2385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52AA1E-8B22-4721-9B53-13205C888878}"/>
                </a:ext>
              </a:extLst>
            </p:cNvPr>
            <p:cNvSpPr txBox="1"/>
            <p:nvPr/>
          </p:nvSpPr>
          <p:spPr>
            <a:xfrm>
              <a:off x="4738761" y="3914825"/>
              <a:ext cx="1122901" cy="584775"/>
            </a:xfrm>
            <a:prstGeom prst="rect">
              <a:avLst/>
            </a:prstGeom>
            <a:noFill/>
          </p:spPr>
          <p:txBody>
            <a:bodyPr wrap="square" rtlCol="0">
              <a:spAutoFit/>
            </a:bodyPr>
            <a:lstStyle/>
            <a:p>
              <a:r>
                <a:rPr lang="en-GB" sz="3200" dirty="0"/>
                <a:t>LiPo</a:t>
              </a:r>
            </a:p>
          </p:txBody>
        </p:sp>
      </p:grpSp>
      <p:sp>
        <p:nvSpPr>
          <p:cNvPr id="10" name="Footer Placeholder 9">
            <a:extLst>
              <a:ext uri="{FF2B5EF4-FFF2-40B4-BE49-F238E27FC236}">
                <a16:creationId xmlns:a16="http://schemas.microsoft.com/office/drawing/2014/main" id="{4269CB04-1E10-48A2-9ABD-DEBB92A7EB09}"/>
              </a:ext>
            </a:extLst>
          </p:cNvPr>
          <p:cNvSpPr>
            <a:spLocks noGrp="1"/>
          </p:cNvSpPr>
          <p:nvPr>
            <p:ph type="ftr" sz="quarter" idx="11"/>
          </p:nvPr>
        </p:nvSpPr>
        <p:spPr/>
        <p:txBody>
          <a:bodyPr/>
          <a:lstStyle/>
          <a:p>
            <a:r>
              <a:rPr lang="en-US" dirty="0"/>
              <a:t>TO BOLDLY GO WHERE NO PI BOT HAS GONE BEFORE.</a:t>
            </a:r>
          </a:p>
        </p:txBody>
      </p:sp>
      <p:sp>
        <p:nvSpPr>
          <p:cNvPr id="8" name="Slide Number Placeholder 7">
            <a:extLst>
              <a:ext uri="{FF2B5EF4-FFF2-40B4-BE49-F238E27FC236}">
                <a16:creationId xmlns:a16="http://schemas.microsoft.com/office/drawing/2014/main" id="{E3B7B18F-3907-41EA-85AD-7B1A527F0E1C}"/>
              </a:ext>
            </a:extLst>
          </p:cNvPr>
          <p:cNvSpPr>
            <a:spLocks noGrp="1"/>
          </p:cNvSpPr>
          <p:nvPr>
            <p:ph type="sldNum" idx="12"/>
          </p:nvPr>
        </p:nvSpPr>
        <p:spPr>
          <a:xfrm>
            <a:off x="5256817" y="4757297"/>
            <a:ext cx="673465" cy="393600"/>
          </a:xfrm>
        </p:spPr>
        <p:txBody>
          <a:bodyPr/>
          <a:lstStyle/>
          <a:p>
            <a:pPr marL="0" lvl="0" indent="0" algn="r" rtl="0">
              <a:spcBef>
                <a:spcPts val="0"/>
              </a:spcBef>
              <a:spcAft>
                <a:spcPts val="0"/>
              </a:spcAft>
              <a:buNone/>
            </a:pPr>
            <a:fld id="{00000000-1234-1234-1234-123412341234}" type="slidenum">
              <a:rPr lang="en" smtClean="0"/>
              <a:t>23</a:t>
            </a:fld>
            <a:r>
              <a:rPr lang="en" dirty="0"/>
              <a:t>/35</a:t>
            </a:r>
          </a:p>
        </p:txBody>
      </p:sp>
    </p:spTree>
    <p:extLst>
      <p:ext uri="{BB962C8B-B14F-4D97-AF65-F5344CB8AC3E}">
        <p14:creationId xmlns:p14="http://schemas.microsoft.com/office/powerpoint/2010/main" val="2472359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HSV vs. BGR… HSV wins!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62" name="Google Shape;162;p29"/>
          <p:cNvSpPr txBox="1">
            <a:spLocks noGrp="1"/>
          </p:cNvSpPr>
          <p:nvPr>
            <p:ph type="body" idx="1"/>
          </p:nvPr>
        </p:nvSpPr>
        <p:spPr>
          <a:xfrm>
            <a:off x="199950" y="1145812"/>
            <a:ext cx="6817599" cy="3466861"/>
          </a:xfrm>
          <a:prstGeom prst="rect">
            <a:avLst/>
          </a:prstGeom>
          <a:noFill/>
        </p:spPr>
        <p:txBody>
          <a:bodyPr spcFirstLastPara="1" wrap="square" lIns="91425" tIns="91425" rIns="91425" bIns="91425" anchor="t" anchorCtr="0">
            <a:noAutofit/>
          </a:bodyPr>
          <a:lstStyle/>
          <a:p>
            <a:pPr marL="0" lvl="0" indent="0" algn="l" rtl="0">
              <a:spcBef>
                <a:spcPts val="0"/>
              </a:spcBef>
              <a:spcAft>
                <a:spcPts val="1600"/>
              </a:spcAft>
              <a:buNone/>
            </a:pPr>
            <a:r>
              <a:rPr lang="en-GB" dirty="0">
                <a:solidFill>
                  <a:schemeClr val="tx1"/>
                </a:solidFill>
                <a:latin typeface="+mj-lt"/>
                <a:ea typeface="+mj-ea"/>
                <a:cs typeface="+mj-cs"/>
              </a:rPr>
              <a:t>Whilst testing, I used the colour space called BGR (Blue, Green, and Red) which, unfortunately, was VERY sensitive. Due to this, the robot was very inaccurate (look below). To solve this, I changed the colour space to HSV (Hue, Saturation, and Value) which, was much more easier to work with.</a:t>
            </a:r>
          </a:p>
        </p:txBody>
      </p:sp>
      <p:pic>
        <p:nvPicPr>
          <p:cNvPr id="3" name="Picture 2" descr="A picture containing indoor, floor, table, wall&#10;&#10;Description automatically generated">
            <a:extLst>
              <a:ext uri="{FF2B5EF4-FFF2-40B4-BE49-F238E27FC236}">
                <a16:creationId xmlns:a16="http://schemas.microsoft.com/office/drawing/2014/main" id="{43088B8A-7456-4168-9B31-7222B243C78A}"/>
              </a:ext>
            </a:extLst>
          </p:cNvPr>
          <p:cNvPicPr>
            <a:picLocks noChangeAspect="1"/>
          </p:cNvPicPr>
          <p:nvPr/>
        </p:nvPicPr>
        <p:blipFill>
          <a:blip r:embed="rId3"/>
          <a:stretch>
            <a:fillRect/>
          </a:stretch>
        </p:blipFill>
        <p:spPr>
          <a:xfrm>
            <a:off x="2863173" y="2480830"/>
            <a:ext cx="1702716" cy="1904999"/>
          </a:xfrm>
          <a:prstGeom prst="rect">
            <a:avLst/>
          </a:prstGeom>
        </p:spPr>
      </p:pic>
      <p:pic>
        <p:nvPicPr>
          <p:cNvPr id="4" name="Picture 3">
            <a:extLst>
              <a:ext uri="{FF2B5EF4-FFF2-40B4-BE49-F238E27FC236}">
                <a16:creationId xmlns:a16="http://schemas.microsoft.com/office/drawing/2014/main" id="{BC947E2C-5DA6-4B6B-B685-25EE256A4475}"/>
              </a:ext>
            </a:extLst>
          </p:cNvPr>
          <p:cNvPicPr>
            <a:picLocks noChangeAspect="1"/>
          </p:cNvPicPr>
          <p:nvPr/>
        </p:nvPicPr>
        <p:blipFill>
          <a:blip r:embed="rId4"/>
          <a:stretch>
            <a:fillRect/>
          </a:stretch>
        </p:blipFill>
        <p:spPr>
          <a:xfrm rot="10800000">
            <a:off x="810276" y="2480829"/>
            <a:ext cx="1905000" cy="1905000"/>
          </a:xfrm>
          <a:prstGeom prst="rect">
            <a:avLst/>
          </a:prstGeom>
        </p:spPr>
      </p:pic>
      <p:sp>
        <p:nvSpPr>
          <p:cNvPr id="6" name="Footer Placeholder 5">
            <a:extLst>
              <a:ext uri="{FF2B5EF4-FFF2-40B4-BE49-F238E27FC236}">
                <a16:creationId xmlns:a16="http://schemas.microsoft.com/office/drawing/2014/main" id="{BDA537C4-B008-475B-BA69-AE1240603705}"/>
              </a:ext>
            </a:extLst>
          </p:cNvPr>
          <p:cNvSpPr>
            <a:spLocks noGrp="1"/>
          </p:cNvSpPr>
          <p:nvPr>
            <p:ph type="ftr" sz="quarter" idx="11"/>
          </p:nvPr>
        </p:nvSpPr>
        <p:spPr>
          <a:xfrm>
            <a:off x="508001" y="4862794"/>
            <a:ext cx="4723209" cy="273844"/>
          </a:xfrm>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8D13DEA1-811E-41F9-AA94-4CF049EECE9A}"/>
              </a:ext>
            </a:extLst>
          </p:cNvPr>
          <p:cNvSpPr>
            <a:spLocks noGrp="1"/>
          </p:cNvSpPr>
          <p:nvPr>
            <p:ph type="sldNum" idx="12"/>
          </p:nvPr>
        </p:nvSpPr>
        <p:spPr>
          <a:xfrm>
            <a:off x="5231209" y="4757297"/>
            <a:ext cx="699073" cy="393600"/>
          </a:xfrm>
        </p:spPr>
        <p:txBody>
          <a:bodyPr/>
          <a:lstStyle/>
          <a:p>
            <a:pPr marL="0" lvl="0" indent="0" algn="r" rtl="0">
              <a:spcBef>
                <a:spcPts val="0"/>
              </a:spcBef>
              <a:spcAft>
                <a:spcPts val="0"/>
              </a:spcAft>
              <a:buNone/>
            </a:pPr>
            <a:fld id="{00000000-1234-1234-1234-123412341234}" type="slidenum">
              <a:rPr lang="en" smtClean="0"/>
              <a:t>24</a:t>
            </a:fld>
            <a:r>
              <a:rPr lang="en" dirty="0"/>
              <a:t>/35</a:t>
            </a:r>
          </a:p>
        </p:txBody>
      </p:sp>
      <p:sp>
        <p:nvSpPr>
          <p:cNvPr id="5" name="TextBox 4">
            <a:extLst>
              <a:ext uri="{FF2B5EF4-FFF2-40B4-BE49-F238E27FC236}">
                <a16:creationId xmlns:a16="http://schemas.microsoft.com/office/drawing/2014/main" id="{C960BB48-20B4-42B5-82B0-10590924D17C}"/>
              </a:ext>
            </a:extLst>
          </p:cNvPr>
          <p:cNvSpPr txBox="1"/>
          <p:nvPr/>
        </p:nvSpPr>
        <p:spPr>
          <a:xfrm>
            <a:off x="4693920" y="2674620"/>
            <a:ext cx="2423160" cy="646331"/>
          </a:xfrm>
          <a:prstGeom prst="rect">
            <a:avLst/>
          </a:prstGeom>
          <a:noFill/>
        </p:spPr>
        <p:txBody>
          <a:bodyPr wrap="square" rtlCol="0">
            <a:spAutoFit/>
          </a:bodyPr>
          <a:lstStyle/>
          <a:p>
            <a:r>
              <a:rPr lang="en-GB" dirty="0"/>
              <a:t>What colours do you think this are?</a:t>
            </a:r>
          </a:p>
        </p:txBody>
      </p:sp>
      <p:sp>
        <p:nvSpPr>
          <p:cNvPr id="7" name="TextBox 6">
            <a:extLst>
              <a:ext uri="{FF2B5EF4-FFF2-40B4-BE49-F238E27FC236}">
                <a16:creationId xmlns:a16="http://schemas.microsoft.com/office/drawing/2014/main" id="{09DAB2C8-C282-4996-B554-8A922AF7E3A6}"/>
              </a:ext>
            </a:extLst>
          </p:cNvPr>
          <p:cNvSpPr txBox="1"/>
          <p:nvPr/>
        </p:nvSpPr>
        <p:spPr>
          <a:xfrm>
            <a:off x="815818" y="4387965"/>
            <a:ext cx="1353704" cy="369332"/>
          </a:xfrm>
          <a:prstGeom prst="rect">
            <a:avLst/>
          </a:prstGeom>
          <a:noFill/>
        </p:spPr>
        <p:txBody>
          <a:bodyPr wrap="none" rtlCol="0">
            <a:spAutoFit/>
          </a:bodyPr>
          <a:lstStyle/>
          <a:p>
            <a:r>
              <a:rPr lang="en-GB" dirty="0"/>
              <a:t>Ans: Yellow</a:t>
            </a:r>
          </a:p>
        </p:txBody>
      </p:sp>
      <p:sp>
        <p:nvSpPr>
          <p:cNvPr id="10" name="TextBox 9">
            <a:extLst>
              <a:ext uri="{FF2B5EF4-FFF2-40B4-BE49-F238E27FC236}">
                <a16:creationId xmlns:a16="http://schemas.microsoft.com/office/drawing/2014/main" id="{C67C52AD-2E31-448D-B5EB-C46F446638DB}"/>
              </a:ext>
            </a:extLst>
          </p:cNvPr>
          <p:cNvSpPr txBox="1"/>
          <p:nvPr/>
        </p:nvSpPr>
        <p:spPr>
          <a:xfrm>
            <a:off x="3036318" y="4409340"/>
            <a:ext cx="1144865" cy="369332"/>
          </a:xfrm>
          <a:prstGeom prst="rect">
            <a:avLst/>
          </a:prstGeom>
          <a:noFill/>
        </p:spPr>
        <p:txBody>
          <a:bodyPr wrap="none" rtlCol="0">
            <a:spAutoFit/>
          </a:bodyPr>
          <a:lstStyle/>
          <a:p>
            <a:r>
              <a:rPr lang="en-GB" dirty="0"/>
              <a:t>Ans: Blue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176;p31">
            <a:extLst>
              <a:ext uri="{FF2B5EF4-FFF2-40B4-BE49-F238E27FC236}">
                <a16:creationId xmlns:a16="http://schemas.microsoft.com/office/drawing/2014/main" id="{F12FCAEE-7754-42CB-A6BF-BDAC10087DBF}"/>
              </a:ext>
            </a:extLst>
          </p:cNvPr>
          <p:cNvSpPr txBox="1">
            <a:spLocks noGrp="1"/>
          </p:cNvSpPr>
          <p:nvPr>
            <p:ph type="title"/>
          </p:nvPr>
        </p:nvSpPr>
        <p:spPr>
          <a:prstGeom prst="rect">
            <a:avLst/>
          </a:prstGeom>
        </p:spPr>
        <p:txBody>
          <a:bodyPr spcFirstLastPara="1" vert="horz" lIns="91440" tIns="45720" rIns="91440" bIns="45720" rtlCol="0" anchor="b" anchorCtr="0">
            <a:normAutofit/>
          </a:bodyPr>
          <a:lstStyle/>
          <a:p>
            <a:pPr marL="0" lvl="0" indent="0" defTabSz="457200">
              <a:lnSpc>
                <a:spcPct val="90000"/>
              </a:lnSpc>
              <a:spcBef>
                <a:spcPct val="0"/>
              </a:spcBef>
              <a:spcAft>
                <a:spcPts val="0"/>
              </a:spcAft>
            </a:pPr>
            <a:r>
              <a:rPr lang="en-US" sz="2700" dirty="0">
                <a:solidFill>
                  <a:schemeClr val="accent1"/>
                </a:solidFill>
              </a:rPr>
              <a:t>Autonomous robot fails … Remote controlled robot wins!</a:t>
            </a:r>
          </a:p>
        </p:txBody>
      </p:sp>
      <p:sp>
        <p:nvSpPr>
          <p:cNvPr id="5" name="Content Placeholder 4">
            <a:extLst>
              <a:ext uri="{FF2B5EF4-FFF2-40B4-BE49-F238E27FC236}">
                <a16:creationId xmlns:a16="http://schemas.microsoft.com/office/drawing/2014/main" id="{F64F49DA-BF6A-405A-8F48-49923DB36943}"/>
              </a:ext>
            </a:extLst>
          </p:cNvPr>
          <p:cNvSpPr>
            <a:spLocks noGrp="1"/>
          </p:cNvSpPr>
          <p:nvPr>
            <p:ph sz="half" idx="1"/>
          </p:nvPr>
        </p:nvSpPr>
        <p:spPr/>
        <p:txBody>
          <a:bodyPr/>
          <a:lstStyle/>
          <a:p>
            <a:pPr marL="0" indent="0">
              <a:buNone/>
            </a:pPr>
            <a:r>
              <a:rPr lang="en-GB" dirty="0"/>
              <a:t>Whilst testing, we found out that when the robot goes near enough to the colour, it’s shadow falls on the colour, so the robot thinks that there is no colour. Due to this, the robot is stuck in a deadlock because when the robot turns left, the left UDS says, ”Stop! You’ll crash into the wall!” so the robot turns right, and the right UDS says the same thing. To tackle this, we used an app called Blue Dot.</a:t>
            </a:r>
          </a:p>
        </p:txBody>
      </p:sp>
      <p:sp>
        <p:nvSpPr>
          <p:cNvPr id="6" name="Content Placeholder 5">
            <a:extLst>
              <a:ext uri="{FF2B5EF4-FFF2-40B4-BE49-F238E27FC236}">
                <a16:creationId xmlns:a16="http://schemas.microsoft.com/office/drawing/2014/main" id="{0DC8B140-E8CE-43EB-ACE8-D82534AAA5E6}"/>
              </a:ext>
            </a:extLst>
          </p:cNvPr>
          <p:cNvSpPr>
            <a:spLocks noGrp="1"/>
          </p:cNvSpPr>
          <p:nvPr>
            <p:ph sz="half" idx="2"/>
          </p:nvPr>
        </p:nvSpPr>
        <p:spPr/>
        <p:txBody>
          <a:bodyPr/>
          <a:lstStyle/>
          <a:p>
            <a:endParaRPr lang="en-GB" dirty="0"/>
          </a:p>
        </p:txBody>
      </p:sp>
      <p:sp>
        <p:nvSpPr>
          <p:cNvPr id="3" name="Footer Placeholder 2">
            <a:extLst>
              <a:ext uri="{FF2B5EF4-FFF2-40B4-BE49-F238E27FC236}">
                <a16:creationId xmlns:a16="http://schemas.microsoft.com/office/drawing/2014/main" id="{3E99D1E1-FE99-4FBD-9799-86FCF1A791F6}"/>
              </a:ext>
            </a:extLst>
          </p:cNvPr>
          <p:cNvSpPr>
            <a:spLocks noGrp="1"/>
          </p:cNvSpPr>
          <p:nvPr>
            <p:ph type="ftr" sz="quarter" idx="11"/>
          </p:nvPr>
        </p:nvSpPr>
        <p:spPr/>
        <p:txBody>
          <a:bodyPr vert="horz" lIns="91440" tIns="45720" rIns="91440" bIns="45720" rtlCol="0" anchor="ctr">
            <a:normAutofit/>
          </a:bodyPr>
          <a:lstStyle/>
          <a:p>
            <a:pPr algn="l" defTabSz="914400">
              <a:spcAft>
                <a:spcPts val="600"/>
              </a:spcAft>
            </a:pPr>
            <a:r>
              <a:rPr lang="en-US" sz="900" kern="1200" dirty="0">
                <a:solidFill>
                  <a:schemeClr val="tx1">
                    <a:tint val="75000"/>
                  </a:schemeClr>
                </a:solidFill>
                <a:latin typeface="+mn-lt"/>
                <a:ea typeface="+mn-ea"/>
                <a:cs typeface="+mn-cs"/>
              </a:rPr>
              <a:t>TO BOLDLY GO WHERE NO PI BOT HAS GONE BEFORE.</a:t>
            </a:r>
          </a:p>
        </p:txBody>
      </p:sp>
      <p:pic>
        <p:nvPicPr>
          <p:cNvPr id="10" name="Graphic 9" descr="Robot">
            <a:extLst>
              <a:ext uri="{FF2B5EF4-FFF2-40B4-BE49-F238E27FC236}">
                <a16:creationId xmlns:a16="http://schemas.microsoft.com/office/drawing/2014/main" id="{F9FA619C-3263-48A9-88DD-D9383B7FF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9013" y="2997011"/>
            <a:ext cx="1706653" cy="1706653"/>
          </a:xfrm>
          <a:prstGeom prst="rect">
            <a:avLst/>
          </a:prstGeom>
        </p:spPr>
      </p:pic>
      <p:pic>
        <p:nvPicPr>
          <p:cNvPr id="8" name="Graphic 7" descr="Remote control">
            <a:extLst>
              <a:ext uri="{FF2B5EF4-FFF2-40B4-BE49-F238E27FC236}">
                <a16:creationId xmlns:a16="http://schemas.microsoft.com/office/drawing/2014/main" id="{61EB77C7-58AA-4D9C-A6CF-050681FC41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494080">
            <a:off x="4002483" y="1475959"/>
            <a:ext cx="1492896" cy="1492896"/>
          </a:xfrm>
          <a:prstGeom prst="rect">
            <a:avLst/>
          </a:prstGeom>
        </p:spPr>
      </p:pic>
      <p:pic>
        <p:nvPicPr>
          <p:cNvPr id="12" name="Graphic 11" descr="Wireless">
            <a:extLst>
              <a:ext uri="{FF2B5EF4-FFF2-40B4-BE49-F238E27FC236}">
                <a16:creationId xmlns:a16="http://schemas.microsoft.com/office/drawing/2014/main" id="{E35969A8-B515-47F1-B902-B88395919F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5000495" y="2582278"/>
            <a:ext cx="914400" cy="914400"/>
          </a:xfrm>
          <a:prstGeom prst="rect">
            <a:avLst/>
          </a:prstGeom>
        </p:spPr>
      </p:pic>
      <p:sp>
        <p:nvSpPr>
          <p:cNvPr id="7" name="Slide Number Placeholder 6">
            <a:extLst>
              <a:ext uri="{FF2B5EF4-FFF2-40B4-BE49-F238E27FC236}">
                <a16:creationId xmlns:a16="http://schemas.microsoft.com/office/drawing/2014/main" id="{8ADE2DA6-13A6-4E37-81AD-A2A151CBC9FC}"/>
              </a:ext>
            </a:extLst>
          </p:cNvPr>
          <p:cNvSpPr>
            <a:spLocks noGrp="1"/>
          </p:cNvSpPr>
          <p:nvPr>
            <p:ph type="sldNum" sz="quarter" idx="12"/>
          </p:nvPr>
        </p:nvSpPr>
        <p:spPr>
          <a:xfrm>
            <a:off x="5231210" y="4732238"/>
            <a:ext cx="627272" cy="273844"/>
          </a:xfrm>
        </p:spPr>
        <p:txBody>
          <a:bodyPr/>
          <a:lstStyle/>
          <a:p>
            <a:pPr marL="0" lvl="0" indent="0" algn="r" rtl="0">
              <a:spcBef>
                <a:spcPts val="0"/>
              </a:spcBef>
              <a:spcAft>
                <a:spcPts val="0"/>
              </a:spcAft>
              <a:buNone/>
            </a:pPr>
            <a:fld id="{00000000-1234-1234-1234-123412341234}" type="slidenum">
              <a:rPr lang="en" smtClean="0"/>
              <a:t>25</a:t>
            </a:fld>
            <a:r>
              <a:rPr lang="en" dirty="0"/>
              <a:t>/35</a:t>
            </a:r>
          </a:p>
        </p:txBody>
      </p:sp>
    </p:spTree>
    <p:extLst>
      <p:ext uri="{BB962C8B-B14F-4D97-AF65-F5344CB8AC3E}">
        <p14:creationId xmlns:p14="http://schemas.microsoft.com/office/powerpoint/2010/main" val="4127647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887F-64C4-4361-96D6-92C388BEC673}"/>
              </a:ext>
            </a:extLst>
          </p:cNvPr>
          <p:cNvSpPr>
            <a:spLocks noGrp="1"/>
          </p:cNvSpPr>
          <p:nvPr>
            <p:ph type="title"/>
          </p:nvPr>
        </p:nvSpPr>
        <p:spPr>
          <a:xfrm>
            <a:off x="508000" y="457200"/>
            <a:ext cx="6447501" cy="990600"/>
          </a:xfrm>
        </p:spPr>
        <p:txBody>
          <a:bodyPr vert="horz" lIns="91440" tIns="45720" rIns="91440" bIns="45720" rtlCol="0" anchor="t">
            <a:normAutofit/>
          </a:bodyPr>
          <a:lstStyle/>
          <a:p>
            <a:pPr defTabSz="457200">
              <a:spcBef>
                <a:spcPct val="0"/>
              </a:spcBef>
            </a:pPr>
            <a:r>
              <a:rPr lang="en-US" dirty="0"/>
              <a:t>Control using Blue Dot </a:t>
            </a:r>
          </a:p>
        </p:txBody>
      </p:sp>
      <p:pic>
        <p:nvPicPr>
          <p:cNvPr id="1026" name="Picture 2" descr="Image result for blue dot">
            <a:extLst>
              <a:ext uri="{FF2B5EF4-FFF2-40B4-BE49-F238E27FC236}">
                <a16:creationId xmlns:a16="http://schemas.microsoft.com/office/drawing/2014/main" id="{057528C9-79D5-4986-91CB-CB14452E41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1117" y="1619498"/>
            <a:ext cx="1648347" cy="2827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3FE4625-59A2-408C-9CEB-86B9192C1CDC}"/>
              </a:ext>
            </a:extLst>
          </p:cNvPr>
          <p:cNvSpPr>
            <a:spLocks noGrp="1"/>
          </p:cNvSpPr>
          <p:nvPr>
            <p:ph idx="1"/>
          </p:nvPr>
        </p:nvSpPr>
        <p:spPr>
          <a:xfrm>
            <a:off x="3645242" y="1620441"/>
            <a:ext cx="3308007" cy="2826430"/>
          </a:xfrm>
        </p:spPr>
        <p:txBody>
          <a:bodyPr vert="horz" lIns="91440" tIns="45720" rIns="91440" bIns="45720" rtlCol="0">
            <a:normAutofit/>
          </a:bodyPr>
          <a:lstStyle/>
          <a:p>
            <a:pPr marL="114300" indent="0" defTabSz="457200">
              <a:spcBef>
                <a:spcPts val="1000"/>
              </a:spcBef>
              <a:buSzPct val="80000"/>
              <a:buNone/>
            </a:pPr>
            <a:r>
              <a:rPr lang="en-US" dirty="0"/>
              <a:t>Blue Dot is an app that can be connected to your Raspberry Pi and you can control it from your phone by Bluetooth. It was designed by Martin O’ Hanlon.</a:t>
            </a:r>
          </a:p>
          <a:p>
            <a:pPr marL="114300" indent="0" defTabSz="457200">
              <a:spcBef>
                <a:spcPts val="1000"/>
              </a:spcBef>
              <a:buSzPct val="80000"/>
              <a:buNone/>
            </a:pPr>
            <a:r>
              <a:rPr lang="en-US" dirty="0"/>
              <a:t>We used Blue Dot for telling the robot when to start the program and to tell it when a colour has been completed. It is much easier to use because it has a simple to use interface, and can have a lot of uses.</a:t>
            </a:r>
          </a:p>
        </p:txBody>
      </p:sp>
      <p:sp>
        <p:nvSpPr>
          <p:cNvPr id="5" name="Footer Placeholder 4">
            <a:extLst>
              <a:ext uri="{FF2B5EF4-FFF2-40B4-BE49-F238E27FC236}">
                <a16:creationId xmlns:a16="http://schemas.microsoft.com/office/drawing/2014/main" id="{F93F6F62-D376-4C43-AE63-3F6D33E702B1}"/>
              </a:ext>
            </a:extLst>
          </p:cNvPr>
          <p:cNvSpPr>
            <a:spLocks noGrp="1"/>
          </p:cNvSpPr>
          <p:nvPr>
            <p:ph type="ftr" sz="quarter" idx="11"/>
          </p:nvPr>
        </p:nvSpPr>
        <p:spPr>
          <a:xfrm>
            <a:off x="508000" y="4531021"/>
            <a:ext cx="4723209" cy="273844"/>
          </a:xfrm>
        </p:spPr>
        <p:txBody>
          <a:bodyPr vert="horz" lIns="91440" tIns="45720" rIns="91440" bIns="45720" rtlCol="0">
            <a:normAutofit/>
          </a:bodyPr>
          <a:lstStyle/>
          <a:p>
            <a:pPr>
              <a:spcAft>
                <a:spcPts val="600"/>
              </a:spcAft>
            </a:pPr>
            <a:r>
              <a:rPr lang="en-US" kern="1200" dirty="0">
                <a:latin typeface="+mn-lt"/>
                <a:ea typeface="+mn-ea"/>
                <a:cs typeface="+mn-cs"/>
              </a:rPr>
              <a:t>TO BOLDLY GO WHERE NO PI BOT HAS GONE BEFORE.</a:t>
            </a:r>
          </a:p>
        </p:txBody>
      </p:sp>
      <p:sp>
        <p:nvSpPr>
          <p:cNvPr id="4" name="Slide Number Placeholder 3">
            <a:extLst>
              <a:ext uri="{FF2B5EF4-FFF2-40B4-BE49-F238E27FC236}">
                <a16:creationId xmlns:a16="http://schemas.microsoft.com/office/drawing/2014/main" id="{47C43201-FF2F-4A08-A806-51553B0FFCA4}"/>
              </a:ext>
            </a:extLst>
          </p:cNvPr>
          <p:cNvSpPr>
            <a:spLocks noGrp="1"/>
          </p:cNvSpPr>
          <p:nvPr>
            <p:ph type="sldNum" sz="quarter" idx="12"/>
          </p:nvPr>
        </p:nvSpPr>
        <p:spPr>
          <a:xfrm>
            <a:off x="5345978" y="4619512"/>
            <a:ext cx="726348" cy="386570"/>
          </a:xfrm>
        </p:spPr>
        <p:txBody>
          <a:bodyPr/>
          <a:lstStyle/>
          <a:p>
            <a:pPr marL="0" lvl="0" indent="0" algn="r" rtl="0">
              <a:spcBef>
                <a:spcPts val="0"/>
              </a:spcBef>
              <a:spcAft>
                <a:spcPts val="0"/>
              </a:spcAft>
              <a:buNone/>
            </a:pPr>
            <a:fld id="{00000000-1234-1234-1234-123412341234}" type="slidenum">
              <a:rPr lang="en" smtClean="0"/>
              <a:t>26</a:t>
            </a:fld>
            <a:r>
              <a:rPr lang="en" dirty="0"/>
              <a:t>/35</a:t>
            </a:r>
          </a:p>
        </p:txBody>
      </p:sp>
    </p:spTree>
    <p:extLst>
      <p:ext uri="{BB962C8B-B14F-4D97-AF65-F5344CB8AC3E}">
        <p14:creationId xmlns:p14="http://schemas.microsoft.com/office/powerpoint/2010/main" val="1114172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9;p30">
            <a:extLst>
              <a:ext uri="{FF2B5EF4-FFF2-40B4-BE49-F238E27FC236}">
                <a16:creationId xmlns:a16="http://schemas.microsoft.com/office/drawing/2014/main" id="{F9602AE6-88E5-4463-88CA-F1BD516A0A5D}"/>
              </a:ext>
            </a:extLst>
          </p:cNvPr>
          <p:cNvSpPr txBox="1">
            <a:spLocks noGrp="1"/>
          </p:cNvSpPr>
          <p:nvPr>
            <p:ph type="title"/>
          </p:nvPr>
        </p:nvSpPr>
        <p:spPr>
          <a:prstGeom prst="rect">
            <a:avLst/>
          </a:prstGeom>
        </p:spPr>
        <p:txBody>
          <a:bodyPr spcFirstLastPara="1" vert="horz" lIns="91440" tIns="45720" rIns="91440" bIns="45720" rtlCol="0" anchor="t" anchorCtr="0">
            <a:noAutofit/>
          </a:bodyPr>
          <a:lstStyle/>
          <a:p>
            <a:pPr marL="0" lvl="0" indent="0" defTabSz="457200">
              <a:spcBef>
                <a:spcPct val="0"/>
              </a:spcBef>
              <a:spcAft>
                <a:spcPts val="0"/>
              </a:spcAft>
            </a:pPr>
            <a:r>
              <a:rPr lang="en-US" sz="2700" dirty="0">
                <a:solidFill>
                  <a:schemeClr val="accent1"/>
                </a:solidFill>
              </a:rPr>
              <a:t>The Problem of Ultrasonic Sensor</a:t>
            </a:r>
          </a:p>
        </p:txBody>
      </p:sp>
      <p:sp>
        <p:nvSpPr>
          <p:cNvPr id="7" name="Content Placeholder 6">
            <a:extLst>
              <a:ext uri="{FF2B5EF4-FFF2-40B4-BE49-F238E27FC236}">
                <a16:creationId xmlns:a16="http://schemas.microsoft.com/office/drawing/2014/main" id="{A8296759-7E09-49FA-9F89-00A1384B8006}"/>
              </a:ext>
            </a:extLst>
          </p:cNvPr>
          <p:cNvSpPr>
            <a:spLocks noGrp="1"/>
          </p:cNvSpPr>
          <p:nvPr>
            <p:ph sz="half" idx="2"/>
          </p:nvPr>
        </p:nvSpPr>
        <p:spPr/>
        <p:txBody>
          <a:bodyPr/>
          <a:lstStyle/>
          <a:p>
            <a:endParaRPr lang="en-GB" dirty="0"/>
          </a:p>
        </p:txBody>
      </p:sp>
      <p:sp>
        <p:nvSpPr>
          <p:cNvPr id="8" name="Text Placeholder 7">
            <a:extLst>
              <a:ext uri="{FF2B5EF4-FFF2-40B4-BE49-F238E27FC236}">
                <a16:creationId xmlns:a16="http://schemas.microsoft.com/office/drawing/2014/main" id="{399E6AD8-B4A2-46BB-AB82-B83E2E3B0DFC}"/>
              </a:ext>
            </a:extLst>
          </p:cNvPr>
          <p:cNvSpPr>
            <a:spLocks noGrp="1"/>
          </p:cNvSpPr>
          <p:nvPr>
            <p:ph type="body" sz="quarter" idx="3"/>
          </p:nvPr>
        </p:nvSpPr>
        <p:spPr/>
        <p:txBody>
          <a:bodyPr/>
          <a:lstStyle/>
          <a:p>
            <a:endParaRPr lang="en-GB" dirty="0"/>
          </a:p>
        </p:txBody>
      </p:sp>
      <p:sp>
        <p:nvSpPr>
          <p:cNvPr id="9" name="Content Placeholder 8">
            <a:extLst>
              <a:ext uri="{FF2B5EF4-FFF2-40B4-BE49-F238E27FC236}">
                <a16:creationId xmlns:a16="http://schemas.microsoft.com/office/drawing/2014/main" id="{75D732C2-A4B8-4A25-A0DF-E084984F5BD7}"/>
              </a:ext>
            </a:extLst>
          </p:cNvPr>
          <p:cNvSpPr>
            <a:spLocks noGrp="1"/>
          </p:cNvSpPr>
          <p:nvPr>
            <p:ph sz="quarter" idx="4"/>
          </p:nvPr>
        </p:nvSpPr>
        <p:spPr>
          <a:xfrm>
            <a:off x="3816288" y="2052934"/>
            <a:ext cx="3445572" cy="2478088"/>
          </a:xfrm>
        </p:spPr>
        <p:txBody>
          <a:bodyPr/>
          <a:lstStyle/>
          <a:p>
            <a:pPr marL="0" indent="0">
              <a:buNone/>
            </a:pPr>
            <a:r>
              <a:rPr lang="en-US" sz="1200" dirty="0"/>
              <a:t>Ultrasonic sensor’s pulse width times out because of Python library errors. Due to this, the ultrasonic sensor caused the robot to make wrong decisions like ramming into the wall because the sensor isn’t making the robot stop. To fix this, we used the RPi.GPIO library, which is the foundation library of Gpiozero’s OutputDevice and InputDevice library.</a:t>
            </a:r>
          </a:p>
          <a:p>
            <a:endParaRPr lang="en-GB" dirty="0"/>
          </a:p>
        </p:txBody>
      </p:sp>
      <p:sp>
        <p:nvSpPr>
          <p:cNvPr id="3" name="Footer Placeholder 2">
            <a:extLst>
              <a:ext uri="{FF2B5EF4-FFF2-40B4-BE49-F238E27FC236}">
                <a16:creationId xmlns:a16="http://schemas.microsoft.com/office/drawing/2014/main" id="{F3EC8FA2-0B68-450A-BDF2-FC583968AB93}"/>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CB2CA81A-CBCD-42C6-953A-A7299A224F3A}"/>
              </a:ext>
            </a:extLst>
          </p:cNvPr>
          <p:cNvSpPr>
            <a:spLocks noGrp="1"/>
          </p:cNvSpPr>
          <p:nvPr>
            <p:ph type="sldNum" idx="12"/>
          </p:nvPr>
        </p:nvSpPr>
        <p:spPr>
          <a:xfrm>
            <a:off x="5149049" y="4757297"/>
            <a:ext cx="656469" cy="393600"/>
          </a:xfrm>
        </p:spPr>
        <p:txBody>
          <a:bodyPr/>
          <a:lstStyle/>
          <a:p>
            <a:pPr marL="0" lvl="0" indent="0" algn="r" rtl="0">
              <a:spcBef>
                <a:spcPts val="0"/>
              </a:spcBef>
              <a:spcAft>
                <a:spcPts val="0"/>
              </a:spcAft>
              <a:buNone/>
            </a:pPr>
            <a:fld id="{00000000-1234-1234-1234-123412341234}" type="slidenum">
              <a:rPr lang="en" smtClean="0"/>
              <a:t>27</a:t>
            </a:fld>
            <a:r>
              <a:rPr lang="en" dirty="0"/>
              <a:t>/35</a:t>
            </a:r>
          </a:p>
        </p:txBody>
      </p:sp>
      <p:pic>
        <p:nvPicPr>
          <p:cNvPr id="6" name="Picture 2" descr="Ultrasonic Sensor isolated on white">
            <a:extLst>
              <a:ext uri="{FF2B5EF4-FFF2-40B4-BE49-F238E27FC236}">
                <a16:creationId xmlns:a16="http://schemas.microsoft.com/office/drawing/2014/main" id="{EF47F9C4-5745-4E9E-913A-F956BE7B03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084"/>
          <a:stretch/>
        </p:blipFill>
        <p:spPr bwMode="auto">
          <a:xfrm>
            <a:off x="506809" y="2072640"/>
            <a:ext cx="3051822" cy="20358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E2DEE3FD-F8BD-4E02-84CE-EB7723F3285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7818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D4A3E-8A52-4F88-887C-91771C70853A}"/>
              </a:ext>
            </a:extLst>
          </p:cNvPr>
          <p:cNvSpPr>
            <a:spLocks noGrp="1"/>
          </p:cNvSpPr>
          <p:nvPr>
            <p:ph type="title"/>
          </p:nvPr>
        </p:nvSpPr>
        <p:spPr/>
        <p:txBody>
          <a:bodyPr/>
          <a:lstStyle/>
          <a:p>
            <a:r>
              <a:rPr lang="en-GB" dirty="0"/>
              <a:t>The Testing Area/Testing Strategy</a:t>
            </a:r>
          </a:p>
        </p:txBody>
      </p:sp>
      <p:sp>
        <p:nvSpPr>
          <p:cNvPr id="8" name="Text Placeholder 7">
            <a:extLst>
              <a:ext uri="{FF2B5EF4-FFF2-40B4-BE49-F238E27FC236}">
                <a16:creationId xmlns:a16="http://schemas.microsoft.com/office/drawing/2014/main" id="{246E207F-4DA8-41AA-ABA3-C63CF614B503}"/>
              </a:ext>
            </a:extLst>
          </p:cNvPr>
          <p:cNvSpPr>
            <a:spLocks noGrp="1"/>
          </p:cNvSpPr>
          <p:nvPr>
            <p:ph type="body" idx="1"/>
          </p:nvPr>
        </p:nvSpPr>
        <p:spPr>
          <a:xfrm>
            <a:off x="311700" y="1228675"/>
            <a:ext cx="6949712" cy="3340200"/>
          </a:xfrm>
        </p:spPr>
        <p:txBody>
          <a:bodyPr/>
          <a:lstStyle/>
          <a:p>
            <a:pPr marL="114300" indent="0">
              <a:buNone/>
            </a:pPr>
            <a:r>
              <a:rPr lang="en-GB" dirty="0"/>
              <a:t>To run our programs, we needed to have a testing area. We made a testing area with the correct dimensions. Thanks to B&amp;Q, the length of the plank was the exact length of the actual area, so all we needed to do was cut the plank in half.</a:t>
            </a:r>
          </a:p>
          <a:p>
            <a:pPr marL="114300" indent="0">
              <a:buNone/>
            </a:pPr>
            <a:endParaRPr lang="en-GB" dirty="0"/>
          </a:p>
          <a:p>
            <a:pPr marL="114300" indent="0">
              <a:buNone/>
            </a:pPr>
            <a:r>
              <a:rPr lang="en-GB" dirty="0"/>
              <a:t>When we went to Makespace, to make use of the testing area, we realised that the lighting conditions were different to ours (as discussed previously). We took pictures of the colours but we couldn’t do much because we didn’t bring our Ethernet cable and we didn’t know our robot’s IP address</a:t>
            </a:r>
          </a:p>
          <a:p>
            <a:pPr marL="114300" indent="0">
              <a:buNone/>
            </a:pPr>
            <a:endParaRPr lang="en-GB" dirty="0"/>
          </a:p>
        </p:txBody>
      </p:sp>
      <p:sp>
        <p:nvSpPr>
          <p:cNvPr id="4" name="Footer Placeholder 3">
            <a:extLst>
              <a:ext uri="{FF2B5EF4-FFF2-40B4-BE49-F238E27FC236}">
                <a16:creationId xmlns:a16="http://schemas.microsoft.com/office/drawing/2014/main" id="{682E34B1-2FF2-48C2-AA8D-6B69A756056F}"/>
              </a:ext>
            </a:extLst>
          </p:cNvPr>
          <p:cNvSpPr>
            <a:spLocks noGrp="1"/>
          </p:cNvSpPr>
          <p:nvPr>
            <p:ph type="ftr" sz="quarter" idx="11"/>
          </p:nvPr>
        </p:nvSpPr>
        <p:spPr/>
        <p:txBody>
          <a:bodyPr/>
          <a:lstStyle/>
          <a:p>
            <a:r>
              <a:rPr lang="en-US" dirty="0"/>
              <a:t>TO BOLDLY GO WHERE NO PI BOT HAS GONE BEFORE.</a:t>
            </a:r>
          </a:p>
        </p:txBody>
      </p:sp>
      <p:sp>
        <p:nvSpPr>
          <p:cNvPr id="9" name="Slide Number Placeholder 8">
            <a:extLst>
              <a:ext uri="{FF2B5EF4-FFF2-40B4-BE49-F238E27FC236}">
                <a16:creationId xmlns:a16="http://schemas.microsoft.com/office/drawing/2014/main" id="{5218BE7D-3228-44AB-BA49-7E9091BBF089}"/>
              </a:ext>
            </a:extLst>
          </p:cNvPr>
          <p:cNvSpPr>
            <a:spLocks noGrp="1"/>
          </p:cNvSpPr>
          <p:nvPr>
            <p:ph type="sldNum" idx="12"/>
          </p:nvPr>
        </p:nvSpPr>
        <p:spPr>
          <a:xfrm>
            <a:off x="5131293" y="4776185"/>
            <a:ext cx="674225" cy="374711"/>
          </a:xfrm>
        </p:spPr>
        <p:txBody>
          <a:bodyPr/>
          <a:lstStyle/>
          <a:p>
            <a:pPr marL="0" lvl="0" indent="0" algn="r" rtl="0">
              <a:spcBef>
                <a:spcPts val="0"/>
              </a:spcBef>
              <a:spcAft>
                <a:spcPts val="0"/>
              </a:spcAft>
              <a:buNone/>
            </a:pPr>
            <a:fld id="{00000000-1234-1234-1234-123412341234}" type="slidenum">
              <a:rPr lang="en" smtClean="0"/>
              <a:t>28</a:t>
            </a:fld>
            <a:r>
              <a:rPr lang="en" dirty="0"/>
              <a:t>/35</a:t>
            </a:r>
          </a:p>
        </p:txBody>
      </p:sp>
    </p:spTree>
    <p:extLst>
      <p:ext uri="{BB962C8B-B14F-4D97-AF65-F5344CB8AC3E}">
        <p14:creationId xmlns:p14="http://schemas.microsoft.com/office/powerpoint/2010/main" val="2217038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74397-F1D3-473D-8B09-6110DDD1699B}"/>
              </a:ext>
            </a:extLst>
          </p:cNvPr>
          <p:cNvSpPr>
            <a:spLocks noGrp="1"/>
          </p:cNvSpPr>
          <p:nvPr>
            <p:ph type="title"/>
          </p:nvPr>
        </p:nvSpPr>
        <p:spPr/>
        <p:txBody>
          <a:bodyPr/>
          <a:lstStyle/>
          <a:p>
            <a:r>
              <a:rPr lang="en-GB" dirty="0"/>
              <a:t>Code Flow Chart-1</a:t>
            </a:r>
          </a:p>
        </p:txBody>
      </p:sp>
      <p:pic>
        <p:nvPicPr>
          <p:cNvPr id="12" name="Content Placeholder 11" descr="A screenshot of a cell phone&#10;&#10;Description automatically generated">
            <a:extLst>
              <a:ext uri="{FF2B5EF4-FFF2-40B4-BE49-F238E27FC236}">
                <a16:creationId xmlns:a16="http://schemas.microsoft.com/office/drawing/2014/main" id="{CE92BFCD-568C-4E0F-A016-96A9395F6E25}"/>
              </a:ext>
            </a:extLst>
          </p:cNvPr>
          <p:cNvPicPr>
            <a:picLocks noGrp="1" noChangeAspect="1"/>
          </p:cNvPicPr>
          <p:nvPr>
            <p:ph idx="1"/>
          </p:nvPr>
        </p:nvPicPr>
        <p:blipFill>
          <a:blip r:embed="rId3"/>
          <a:stretch>
            <a:fillRect/>
          </a:stretch>
        </p:blipFill>
        <p:spPr>
          <a:xfrm>
            <a:off x="3743167" y="459644"/>
            <a:ext cx="2936156" cy="4494453"/>
          </a:xfrm>
        </p:spPr>
      </p:pic>
      <p:sp>
        <p:nvSpPr>
          <p:cNvPr id="5" name="Footer Placeholder 4">
            <a:extLst>
              <a:ext uri="{FF2B5EF4-FFF2-40B4-BE49-F238E27FC236}">
                <a16:creationId xmlns:a16="http://schemas.microsoft.com/office/drawing/2014/main" id="{AD933BD4-BF8F-48D3-83E0-DAACFACE5720}"/>
              </a:ext>
            </a:extLst>
          </p:cNvPr>
          <p:cNvSpPr>
            <a:spLocks noGrp="1"/>
          </p:cNvSpPr>
          <p:nvPr>
            <p:ph type="ftr" sz="quarter" idx="11"/>
          </p:nvPr>
        </p:nvSpPr>
        <p:spPr/>
        <p:txBody>
          <a:bodyPr/>
          <a:lstStyle/>
          <a:p>
            <a:r>
              <a:rPr lang="en-US" dirty="0"/>
              <a:t>TO BOLDLY GO WHERE NO PI BOT HAS GONE BEFORE.</a:t>
            </a:r>
          </a:p>
        </p:txBody>
      </p:sp>
      <p:sp>
        <p:nvSpPr>
          <p:cNvPr id="4" name="Slide Number Placeholder 3">
            <a:extLst>
              <a:ext uri="{FF2B5EF4-FFF2-40B4-BE49-F238E27FC236}">
                <a16:creationId xmlns:a16="http://schemas.microsoft.com/office/drawing/2014/main" id="{393BFF24-3DFD-4C1B-B2CD-BF0F29C934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r>
              <a:rPr lang="en" dirty="0"/>
              <a:t>/35</a:t>
            </a:r>
          </a:p>
        </p:txBody>
      </p:sp>
    </p:spTree>
    <p:extLst>
      <p:ext uri="{BB962C8B-B14F-4D97-AF65-F5344CB8AC3E}">
        <p14:creationId xmlns:p14="http://schemas.microsoft.com/office/powerpoint/2010/main" val="53552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CE836B-36A9-44E5-B31A-6C6CF716ACCC}"/>
              </a:ext>
            </a:extLst>
          </p:cNvPr>
          <p:cNvSpPr>
            <a:spLocks noGrp="1"/>
          </p:cNvSpPr>
          <p:nvPr>
            <p:ph type="title"/>
          </p:nvPr>
        </p:nvSpPr>
        <p:spPr/>
        <p:txBody>
          <a:bodyPr/>
          <a:lstStyle/>
          <a:p>
            <a:r>
              <a:rPr lang="en-GB" dirty="0"/>
              <a:t>Pi Wars 2019 - Recap</a:t>
            </a:r>
          </a:p>
        </p:txBody>
      </p:sp>
      <p:sp>
        <p:nvSpPr>
          <p:cNvPr id="7" name="Text Placeholder 6">
            <a:extLst>
              <a:ext uri="{FF2B5EF4-FFF2-40B4-BE49-F238E27FC236}">
                <a16:creationId xmlns:a16="http://schemas.microsoft.com/office/drawing/2014/main" id="{153D9F74-7FD6-4285-9A65-94501A10BBA9}"/>
              </a:ext>
            </a:extLst>
          </p:cNvPr>
          <p:cNvSpPr>
            <a:spLocks noGrp="1"/>
          </p:cNvSpPr>
          <p:nvPr>
            <p:ph type="body" idx="1"/>
          </p:nvPr>
        </p:nvSpPr>
        <p:spPr/>
        <p:txBody>
          <a:bodyPr/>
          <a:lstStyle/>
          <a:p>
            <a:pPr marL="114300" indent="0">
              <a:buNone/>
            </a:pPr>
            <a:r>
              <a:rPr lang="en-GB" dirty="0"/>
              <a:t>For those who don’t know, Pi Wars is a robotics challenge using Raspberry Pi as the main component. These are the challenges:</a:t>
            </a:r>
          </a:p>
          <a:p>
            <a:pPr marL="114300" indent="0">
              <a:buNone/>
            </a:pPr>
            <a:endParaRPr lang="en-GB" dirty="0"/>
          </a:p>
          <a:p>
            <a:pPr marL="114300" indent="0">
              <a:buNone/>
            </a:pPr>
            <a:r>
              <a:rPr lang="en-GB" dirty="0"/>
              <a:t>Autonomous</a:t>
            </a:r>
          </a:p>
          <a:p>
            <a:pPr marL="114300" indent="0">
              <a:buNone/>
            </a:pPr>
            <a:endParaRPr lang="en-GB" dirty="0"/>
          </a:p>
          <a:p>
            <a:r>
              <a:rPr lang="en-GB" dirty="0"/>
              <a:t>The Hubble Telescope Nebula Challenge – We came 3</a:t>
            </a:r>
            <a:r>
              <a:rPr lang="en-GB" baseline="30000" dirty="0"/>
              <a:t>rd</a:t>
            </a:r>
            <a:r>
              <a:rPr lang="en-GB" dirty="0"/>
              <a:t> in this challenge.</a:t>
            </a:r>
          </a:p>
          <a:p>
            <a:r>
              <a:rPr lang="en-GB" dirty="0"/>
              <a:t>The Canyons of Mars – We came 1</a:t>
            </a:r>
            <a:r>
              <a:rPr lang="en-GB" baseline="30000" dirty="0"/>
              <a:t>st</a:t>
            </a:r>
            <a:r>
              <a:rPr lang="en-GB" dirty="0"/>
              <a:t> for this challenge.</a:t>
            </a:r>
          </a:p>
          <a:p>
            <a:r>
              <a:rPr lang="en-GB" dirty="0"/>
              <a:t>Blast Off: the Straight-ish Line Speed Test – We came 7</a:t>
            </a:r>
            <a:r>
              <a:rPr lang="en-GB" baseline="30000" dirty="0"/>
              <a:t>th</a:t>
            </a:r>
            <a:r>
              <a:rPr lang="en-GB" dirty="0"/>
              <a:t> for this challenge</a:t>
            </a:r>
          </a:p>
          <a:p>
            <a:pPr marL="114300" indent="0">
              <a:buNone/>
            </a:pPr>
            <a:endParaRPr lang="en-GB" dirty="0"/>
          </a:p>
          <a:p>
            <a:pPr marL="114300" indent="0">
              <a:buNone/>
            </a:pPr>
            <a:r>
              <a:rPr lang="en-GB" dirty="0"/>
              <a:t>Remote Controlled</a:t>
            </a:r>
          </a:p>
          <a:p>
            <a:pPr marL="114300" indent="0">
              <a:buNone/>
            </a:pPr>
            <a:endParaRPr lang="en-GB" dirty="0"/>
          </a:p>
          <a:p>
            <a:r>
              <a:rPr lang="en-GB" dirty="0"/>
              <a:t>Pi Noon: The Right Stuff</a:t>
            </a:r>
          </a:p>
          <a:p>
            <a:r>
              <a:rPr lang="en-GB" dirty="0"/>
              <a:t>Space Invaders – We came 1</a:t>
            </a:r>
            <a:r>
              <a:rPr lang="en-GB" baseline="30000" dirty="0"/>
              <a:t>st</a:t>
            </a:r>
            <a:r>
              <a:rPr lang="en-GB" dirty="0"/>
              <a:t> for this challenge.</a:t>
            </a:r>
          </a:p>
          <a:p>
            <a:r>
              <a:rPr lang="en-GB" dirty="0"/>
              <a:t>Spirit of Curiosity – We came 4</a:t>
            </a:r>
            <a:r>
              <a:rPr lang="en-GB" baseline="30000" dirty="0"/>
              <a:t>th</a:t>
            </a:r>
            <a:r>
              <a:rPr lang="en-GB" dirty="0"/>
              <a:t> for this challenge.</a:t>
            </a:r>
          </a:p>
          <a:p>
            <a:r>
              <a:rPr lang="en-GB" dirty="0"/>
              <a:t>The Apollo 13 Obstacle Course – We came 16</a:t>
            </a:r>
            <a:r>
              <a:rPr lang="en-GB" baseline="30000" dirty="0"/>
              <a:t>th</a:t>
            </a:r>
            <a:r>
              <a:rPr lang="en-GB" dirty="0"/>
              <a:t> for this challenge.</a:t>
            </a:r>
          </a:p>
          <a:p>
            <a:pPr marL="114300" indent="0">
              <a:buNone/>
            </a:pPr>
            <a:endParaRPr lang="en-GB" dirty="0"/>
          </a:p>
        </p:txBody>
      </p:sp>
      <p:sp>
        <p:nvSpPr>
          <p:cNvPr id="4" name="Footer Placeholder 3">
            <a:extLst>
              <a:ext uri="{FF2B5EF4-FFF2-40B4-BE49-F238E27FC236}">
                <a16:creationId xmlns:a16="http://schemas.microsoft.com/office/drawing/2014/main" id="{F6FBAC50-A734-4B01-9F05-F51ACE29C02D}"/>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420FC35F-A133-4479-8C1D-F83ED204DF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r>
              <a:rPr lang="en" dirty="0"/>
              <a:t>/35</a:t>
            </a:r>
          </a:p>
        </p:txBody>
      </p:sp>
    </p:spTree>
    <p:extLst>
      <p:ext uri="{BB962C8B-B14F-4D97-AF65-F5344CB8AC3E}">
        <p14:creationId xmlns:p14="http://schemas.microsoft.com/office/powerpoint/2010/main" val="336557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1637-FF5B-458E-88E8-D50624CEAF70}"/>
              </a:ext>
            </a:extLst>
          </p:cNvPr>
          <p:cNvSpPr>
            <a:spLocks noGrp="1"/>
          </p:cNvSpPr>
          <p:nvPr>
            <p:ph type="title"/>
          </p:nvPr>
        </p:nvSpPr>
        <p:spPr/>
        <p:txBody>
          <a:bodyPr/>
          <a:lstStyle/>
          <a:p>
            <a:r>
              <a:rPr lang="en-GB" dirty="0"/>
              <a:t>Code Flow Chart-2</a:t>
            </a:r>
          </a:p>
        </p:txBody>
      </p:sp>
      <p:sp>
        <p:nvSpPr>
          <p:cNvPr id="3" name="Content Placeholder 2">
            <a:extLst>
              <a:ext uri="{FF2B5EF4-FFF2-40B4-BE49-F238E27FC236}">
                <a16:creationId xmlns:a16="http://schemas.microsoft.com/office/drawing/2014/main" id="{95208D93-FD79-47C4-A29A-794E570B92CE}"/>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26BB1351-85D6-4456-B761-34F39DEABBAE}"/>
              </a:ext>
            </a:extLst>
          </p:cNvPr>
          <p:cNvSpPr>
            <a:spLocks noGrp="1"/>
          </p:cNvSpPr>
          <p:nvPr>
            <p:ph sz="half" idx="2"/>
          </p:nvPr>
        </p:nvSpPr>
        <p:spPr/>
        <p:txBody>
          <a:bodyPr/>
          <a:lstStyle/>
          <a:p>
            <a:endParaRPr lang="en-GB" dirty="0"/>
          </a:p>
        </p:txBody>
      </p:sp>
      <p:sp>
        <p:nvSpPr>
          <p:cNvPr id="5" name="Footer Placeholder 4">
            <a:extLst>
              <a:ext uri="{FF2B5EF4-FFF2-40B4-BE49-F238E27FC236}">
                <a16:creationId xmlns:a16="http://schemas.microsoft.com/office/drawing/2014/main" id="{103CF890-5B80-40BA-8B26-EE62FBA2B659}"/>
              </a:ext>
            </a:extLst>
          </p:cNvPr>
          <p:cNvSpPr>
            <a:spLocks noGrp="1"/>
          </p:cNvSpPr>
          <p:nvPr>
            <p:ph type="ftr" sz="quarter" idx="11"/>
          </p:nvPr>
        </p:nvSpPr>
        <p:spPr/>
        <p:txBody>
          <a:bodyPr/>
          <a:lstStyle/>
          <a:p>
            <a:r>
              <a:rPr lang="en-US" dirty="0"/>
              <a:t>TO BOLDLY GO WHERE NO PI BOT HAS GONE BEFORE.</a:t>
            </a:r>
          </a:p>
        </p:txBody>
      </p:sp>
      <p:sp>
        <p:nvSpPr>
          <p:cNvPr id="6" name="Slide Number Placeholder 5">
            <a:extLst>
              <a:ext uri="{FF2B5EF4-FFF2-40B4-BE49-F238E27FC236}">
                <a16:creationId xmlns:a16="http://schemas.microsoft.com/office/drawing/2014/main" id="{B4492CE1-CCCA-4B2C-B024-430ED8F12338}"/>
              </a:ext>
            </a:extLst>
          </p:cNvPr>
          <p:cNvSpPr>
            <a:spLocks noGrp="1"/>
          </p:cNvSpPr>
          <p:nvPr>
            <p:ph type="sldNum" idx="12"/>
          </p:nvPr>
        </p:nvSpPr>
        <p:spPr>
          <a:xfrm>
            <a:off x="5256818" y="4757297"/>
            <a:ext cx="646832" cy="393600"/>
          </a:xfrm>
        </p:spPr>
        <p:txBody>
          <a:bodyPr/>
          <a:lstStyle/>
          <a:p>
            <a:fld id="{00000000-1234-1234-1234-123412341234}" type="slidenum">
              <a:rPr lang="en" smtClean="0"/>
              <a:pPr/>
              <a:t>30</a:t>
            </a:fld>
            <a:r>
              <a:rPr lang="en" dirty="0"/>
              <a:t>/35</a:t>
            </a:r>
          </a:p>
        </p:txBody>
      </p:sp>
      <p:pic>
        <p:nvPicPr>
          <p:cNvPr id="7" name="Content Placeholder 13" descr="A picture containing clock&#10;&#10;Description automatically generated">
            <a:extLst>
              <a:ext uri="{FF2B5EF4-FFF2-40B4-BE49-F238E27FC236}">
                <a16:creationId xmlns:a16="http://schemas.microsoft.com/office/drawing/2014/main" id="{ACDA8902-493B-4EB3-A708-22EFFB2C67DC}"/>
              </a:ext>
            </a:extLst>
          </p:cNvPr>
          <p:cNvPicPr>
            <a:picLocks noChangeAspect="1"/>
          </p:cNvPicPr>
          <p:nvPr/>
        </p:nvPicPr>
        <p:blipFill>
          <a:blip r:embed="rId3"/>
          <a:stretch>
            <a:fillRect/>
          </a:stretch>
        </p:blipFill>
        <p:spPr>
          <a:xfrm>
            <a:off x="551369" y="1304857"/>
            <a:ext cx="6532216" cy="3226164"/>
          </a:xfrm>
          <a:prstGeom prst="rect">
            <a:avLst/>
          </a:prstGeom>
        </p:spPr>
      </p:pic>
    </p:spTree>
    <p:extLst>
      <p:ext uri="{BB962C8B-B14F-4D97-AF65-F5344CB8AC3E}">
        <p14:creationId xmlns:p14="http://schemas.microsoft.com/office/powerpoint/2010/main" val="2571455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C87B-E4AA-4F59-AA45-0DDA1AE4AA0C}"/>
              </a:ext>
            </a:extLst>
          </p:cNvPr>
          <p:cNvSpPr>
            <a:spLocks noGrp="1"/>
          </p:cNvSpPr>
          <p:nvPr>
            <p:ph type="title"/>
          </p:nvPr>
        </p:nvSpPr>
        <p:spPr/>
        <p:txBody>
          <a:bodyPr/>
          <a:lstStyle/>
          <a:p>
            <a:r>
              <a:rPr lang="en-GB" dirty="0"/>
              <a:t>Code Flow Chart-3</a:t>
            </a:r>
          </a:p>
        </p:txBody>
      </p:sp>
      <p:sp>
        <p:nvSpPr>
          <p:cNvPr id="3" name="Text Placeholder 2">
            <a:extLst>
              <a:ext uri="{FF2B5EF4-FFF2-40B4-BE49-F238E27FC236}">
                <a16:creationId xmlns:a16="http://schemas.microsoft.com/office/drawing/2014/main" id="{6F389DFF-7CAC-4354-AB3A-84059AC90A26}"/>
              </a:ext>
            </a:extLst>
          </p:cNvPr>
          <p:cNvSpPr>
            <a:spLocks noGrp="1"/>
          </p:cNvSpPr>
          <p:nvPr>
            <p:ph type="body" idx="1"/>
          </p:nvPr>
        </p:nvSpPr>
        <p:spPr/>
        <p:txBody>
          <a:bodyPr/>
          <a:lstStyle/>
          <a:p>
            <a:endParaRPr lang="en-GB" dirty="0"/>
          </a:p>
        </p:txBody>
      </p:sp>
      <p:pic>
        <p:nvPicPr>
          <p:cNvPr id="5" name="Picture 4" descr="A close up of a map&#10;&#10;Description automatically generated">
            <a:extLst>
              <a:ext uri="{FF2B5EF4-FFF2-40B4-BE49-F238E27FC236}">
                <a16:creationId xmlns:a16="http://schemas.microsoft.com/office/drawing/2014/main" id="{2A2B7761-0722-431D-979B-AABAACA6E19B}"/>
              </a:ext>
            </a:extLst>
          </p:cNvPr>
          <p:cNvPicPr>
            <a:picLocks noChangeAspect="1"/>
          </p:cNvPicPr>
          <p:nvPr/>
        </p:nvPicPr>
        <p:blipFill>
          <a:blip r:embed="rId3"/>
          <a:stretch>
            <a:fillRect/>
          </a:stretch>
        </p:blipFill>
        <p:spPr>
          <a:xfrm>
            <a:off x="2610315" y="903886"/>
            <a:ext cx="4248150" cy="3759200"/>
          </a:xfrm>
          <a:prstGeom prst="rect">
            <a:avLst/>
          </a:prstGeom>
        </p:spPr>
      </p:pic>
      <p:sp>
        <p:nvSpPr>
          <p:cNvPr id="7" name="Footer Placeholder 6">
            <a:extLst>
              <a:ext uri="{FF2B5EF4-FFF2-40B4-BE49-F238E27FC236}">
                <a16:creationId xmlns:a16="http://schemas.microsoft.com/office/drawing/2014/main" id="{61EDD196-B345-43C2-AA97-590AE4DEC8DC}"/>
              </a:ext>
            </a:extLst>
          </p:cNvPr>
          <p:cNvSpPr>
            <a:spLocks noGrp="1"/>
          </p:cNvSpPr>
          <p:nvPr>
            <p:ph type="ftr" sz="quarter" idx="11"/>
          </p:nvPr>
        </p:nvSpPr>
        <p:spPr/>
        <p:txBody>
          <a:bodyPr/>
          <a:lstStyle/>
          <a:p>
            <a:r>
              <a:rPr lang="en-US" dirty="0"/>
              <a:t>TO BOLDLY GO WHERE NO PI BOT HAS GONE BEFORE.</a:t>
            </a:r>
          </a:p>
        </p:txBody>
      </p:sp>
      <p:sp>
        <p:nvSpPr>
          <p:cNvPr id="4" name="Slide Number Placeholder 3">
            <a:extLst>
              <a:ext uri="{FF2B5EF4-FFF2-40B4-BE49-F238E27FC236}">
                <a16:creationId xmlns:a16="http://schemas.microsoft.com/office/drawing/2014/main" id="{D4C1FFC9-E394-4F97-817C-9C8E4DCFD44E}"/>
              </a:ext>
            </a:extLst>
          </p:cNvPr>
          <p:cNvSpPr>
            <a:spLocks noGrp="1"/>
          </p:cNvSpPr>
          <p:nvPr>
            <p:ph type="sldNum" idx="12"/>
          </p:nvPr>
        </p:nvSpPr>
        <p:spPr>
          <a:xfrm>
            <a:off x="5256817" y="4797911"/>
            <a:ext cx="744487" cy="352986"/>
          </a:xfrm>
        </p:spPr>
        <p:txBody>
          <a:bodyPr/>
          <a:lstStyle/>
          <a:p>
            <a:pPr marL="0" lvl="0" indent="0" algn="r" rtl="0">
              <a:spcBef>
                <a:spcPts val="0"/>
              </a:spcBef>
              <a:spcAft>
                <a:spcPts val="0"/>
              </a:spcAft>
              <a:buNone/>
            </a:pPr>
            <a:fld id="{00000000-1234-1234-1234-123412341234}" type="slidenum">
              <a:rPr lang="en" smtClean="0"/>
              <a:t>31</a:t>
            </a:fld>
            <a:r>
              <a:rPr lang="en" dirty="0"/>
              <a:t>/35</a:t>
            </a:r>
          </a:p>
        </p:txBody>
      </p:sp>
    </p:spTree>
    <p:extLst>
      <p:ext uri="{BB962C8B-B14F-4D97-AF65-F5344CB8AC3E}">
        <p14:creationId xmlns:p14="http://schemas.microsoft.com/office/powerpoint/2010/main" val="676222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9FCC-3571-42C5-9A25-BD60DEA7A389}"/>
              </a:ext>
            </a:extLst>
          </p:cNvPr>
          <p:cNvSpPr>
            <a:spLocks noGrp="1"/>
          </p:cNvSpPr>
          <p:nvPr>
            <p:ph type="title"/>
          </p:nvPr>
        </p:nvSpPr>
        <p:spPr/>
        <p:txBody>
          <a:bodyPr/>
          <a:lstStyle/>
          <a:p>
            <a:r>
              <a:rPr lang="en-GB" dirty="0"/>
              <a:t>Code Browse Through</a:t>
            </a:r>
          </a:p>
        </p:txBody>
      </p:sp>
      <p:sp>
        <p:nvSpPr>
          <p:cNvPr id="3" name="Text Placeholder 2">
            <a:extLst>
              <a:ext uri="{FF2B5EF4-FFF2-40B4-BE49-F238E27FC236}">
                <a16:creationId xmlns:a16="http://schemas.microsoft.com/office/drawing/2014/main" id="{2B8B8905-7ABA-4AC3-88A6-694EF8EBECD4}"/>
              </a:ext>
            </a:extLst>
          </p:cNvPr>
          <p:cNvSpPr>
            <a:spLocks noGrp="1"/>
          </p:cNvSpPr>
          <p:nvPr>
            <p:ph sz="half" idx="1"/>
          </p:nvPr>
        </p:nvSpPr>
        <p:spPr/>
        <p:txBody>
          <a:bodyPr>
            <a:noAutofit/>
          </a:bodyPr>
          <a:lstStyle/>
          <a:p>
            <a:endParaRPr lang="en-GB" dirty="0">
              <a:hlinkClick r:id="rId3"/>
            </a:endParaRPr>
          </a:p>
          <a:p>
            <a:pPr marL="0" indent="0">
              <a:buNone/>
            </a:pPr>
            <a:r>
              <a:rPr lang="en-GB" sz="1200" dirty="0"/>
              <a:t>Browse Through:</a:t>
            </a:r>
            <a:endParaRPr lang="en-GB" sz="1200" dirty="0">
              <a:hlinkClick r:id="rId3"/>
            </a:endParaRPr>
          </a:p>
          <a:p>
            <a:endParaRPr lang="en-GB" sz="1200" dirty="0">
              <a:hlinkClick r:id="rId3"/>
            </a:endParaRPr>
          </a:p>
          <a:p>
            <a:pPr marL="0" indent="0">
              <a:buNone/>
            </a:pPr>
            <a:r>
              <a:rPr lang="en-GB" sz="1200" dirty="0">
                <a:hlinkClick r:id="rId3"/>
              </a:rPr>
              <a:t>https://github.com/andrewfell/CERC-PIWars2019/blob/master/RobotV3/rishan_nebula_main.py</a:t>
            </a:r>
            <a:endParaRPr lang="en-GB" sz="1200" dirty="0"/>
          </a:p>
          <a:p>
            <a:pPr marL="0" indent="0">
              <a:buNone/>
            </a:pPr>
            <a:endParaRPr lang="en-GB" sz="1200" dirty="0"/>
          </a:p>
        </p:txBody>
      </p:sp>
      <p:sp>
        <p:nvSpPr>
          <p:cNvPr id="6" name="Content Placeholder 5">
            <a:extLst>
              <a:ext uri="{FF2B5EF4-FFF2-40B4-BE49-F238E27FC236}">
                <a16:creationId xmlns:a16="http://schemas.microsoft.com/office/drawing/2014/main" id="{1A281E31-E67B-449E-B62A-7F8D412E0DF9}"/>
              </a:ext>
            </a:extLst>
          </p:cNvPr>
          <p:cNvSpPr>
            <a:spLocks noGrp="1"/>
          </p:cNvSpPr>
          <p:nvPr>
            <p:ph sz="half" idx="2"/>
          </p:nvPr>
        </p:nvSpPr>
        <p:spPr/>
        <p:txBody>
          <a:bodyPr>
            <a:normAutofit fontScale="92500" lnSpcReduction="20000"/>
          </a:bodyPr>
          <a:lstStyle/>
          <a:p>
            <a:r>
              <a:rPr lang="en-GB" dirty="0"/>
              <a:t>Key points</a:t>
            </a:r>
          </a:p>
          <a:p>
            <a:pPr lvl="1"/>
            <a:r>
              <a:rPr lang="en-GB" dirty="0"/>
              <a:t>Using Open CV, NumPy</a:t>
            </a:r>
          </a:p>
          <a:p>
            <a:pPr lvl="1"/>
            <a:r>
              <a:rPr lang="en-GB" dirty="0"/>
              <a:t>HSV based – more accurate than RGB</a:t>
            </a:r>
          </a:p>
          <a:p>
            <a:pPr lvl="1"/>
            <a:r>
              <a:rPr lang="en-GB" dirty="0"/>
              <a:t>Based on picture every &lt;&gt; seconds (NOT Video – something for next time !) – Leading to slow movements</a:t>
            </a:r>
          </a:p>
          <a:p>
            <a:pPr lvl="1"/>
            <a:r>
              <a:rPr lang="en-GB" dirty="0"/>
              <a:t>Decision of presence of desired colour</a:t>
            </a:r>
          </a:p>
          <a:p>
            <a:pPr lvl="2"/>
            <a:r>
              <a:rPr lang="en-GB" dirty="0"/>
              <a:t>Find out if the colour it is looking for is the most dominant colour in the image</a:t>
            </a:r>
          </a:p>
          <a:p>
            <a:pPr lvl="2"/>
            <a:r>
              <a:rPr lang="en-GB" dirty="0"/>
              <a:t>Find out if pixel count is greater than the assigned threshold</a:t>
            </a:r>
          </a:p>
          <a:p>
            <a:r>
              <a:rPr lang="en-GB" dirty="0"/>
              <a:t>    Check for mistake of touch in Blue Dot</a:t>
            </a:r>
          </a:p>
          <a:p>
            <a:endParaRPr lang="en-GB" dirty="0"/>
          </a:p>
        </p:txBody>
      </p:sp>
      <p:sp>
        <p:nvSpPr>
          <p:cNvPr id="5" name="Footer Placeholder 4">
            <a:extLst>
              <a:ext uri="{FF2B5EF4-FFF2-40B4-BE49-F238E27FC236}">
                <a16:creationId xmlns:a16="http://schemas.microsoft.com/office/drawing/2014/main" id="{9A9B7642-EF48-4804-8ED7-C01192B5C8AB}"/>
              </a:ext>
            </a:extLst>
          </p:cNvPr>
          <p:cNvSpPr>
            <a:spLocks noGrp="1"/>
          </p:cNvSpPr>
          <p:nvPr>
            <p:ph type="ftr" sz="quarter" idx="11"/>
          </p:nvPr>
        </p:nvSpPr>
        <p:spPr/>
        <p:txBody>
          <a:bodyPr/>
          <a:lstStyle/>
          <a:p>
            <a:r>
              <a:rPr lang="en-US" dirty="0"/>
              <a:t>TO BOLDLY GO WHERE NO PI BOT HAS GONE BEFORE.</a:t>
            </a:r>
          </a:p>
        </p:txBody>
      </p:sp>
      <p:sp>
        <p:nvSpPr>
          <p:cNvPr id="4" name="Slide Number Placeholder 3">
            <a:extLst>
              <a:ext uri="{FF2B5EF4-FFF2-40B4-BE49-F238E27FC236}">
                <a16:creationId xmlns:a16="http://schemas.microsoft.com/office/drawing/2014/main" id="{7A25764A-033A-4523-B861-838D88372BB7}"/>
              </a:ext>
            </a:extLst>
          </p:cNvPr>
          <p:cNvSpPr>
            <a:spLocks noGrp="1"/>
          </p:cNvSpPr>
          <p:nvPr>
            <p:ph type="sldNum" idx="12"/>
          </p:nvPr>
        </p:nvSpPr>
        <p:spPr>
          <a:xfrm>
            <a:off x="5256818" y="4757297"/>
            <a:ext cx="646832" cy="393600"/>
          </a:xfrm>
        </p:spPr>
        <p:txBody>
          <a:bodyPr/>
          <a:lstStyle/>
          <a:p>
            <a:pPr marL="0" lvl="0" indent="0" algn="r" rtl="0">
              <a:spcBef>
                <a:spcPts val="0"/>
              </a:spcBef>
              <a:spcAft>
                <a:spcPts val="0"/>
              </a:spcAft>
              <a:buNone/>
            </a:pPr>
            <a:fld id="{00000000-1234-1234-1234-123412341234}" type="slidenum">
              <a:rPr lang="en" smtClean="0"/>
              <a:t>32</a:t>
            </a:fld>
            <a:r>
              <a:rPr lang="en" dirty="0"/>
              <a:t>/35</a:t>
            </a:r>
          </a:p>
        </p:txBody>
      </p:sp>
    </p:spTree>
    <p:extLst>
      <p:ext uri="{BB962C8B-B14F-4D97-AF65-F5344CB8AC3E}">
        <p14:creationId xmlns:p14="http://schemas.microsoft.com/office/powerpoint/2010/main" val="511654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7ADB-683A-4BC8-B774-58B63EB5D22B}"/>
              </a:ext>
            </a:extLst>
          </p:cNvPr>
          <p:cNvSpPr>
            <a:spLocks noGrp="1"/>
          </p:cNvSpPr>
          <p:nvPr>
            <p:ph type="title"/>
          </p:nvPr>
        </p:nvSpPr>
        <p:spPr>
          <a:xfrm>
            <a:off x="508001" y="457200"/>
            <a:ext cx="6447501" cy="990600"/>
          </a:xfrm>
        </p:spPr>
        <p:txBody>
          <a:bodyPr/>
          <a:lstStyle/>
          <a:p>
            <a:r>
              <a:rPr lang="en-GB" dirty="0"/>
              <a:t>How we progressed through the final day</a:t>
            </a:r>
          </a:p>
        </p:txBody>
      </p:sp>
      <p:sp>
        <p:nvSpPr>
          <p:cNvPr id="11" name="Content Placeholder 10">
            <a:extLst>
              <a:ext uri="{FF2B5EF4-FFF2-40B4-BE49-F238E27FC236}">
                <a16:creationId xmlns:a16="http://schemas.microsoft.com/office/drawing/2014/main" id="{8FAA5DC9-9967-4D28-BE1D-A99B4C7F1BE7}"/>
              </a:ext>
            </a:extLst>
          </p:cNvPr>
          <p:cNvSpPr>
            <a:spLocks noGrp="1"/>
          </p:cNvSpPr>
          <p:nvPr>
            <p:ph idx="1"/>
          </p:nvPr>
        </p:nvSpPr>
        <p:spPr>
          <a:xfrm>
            <a:off x="508001" y="1620442"/>
            <a:ext cx="6447501" cy="2910580"/>
          </a:xfrm>
        </p:spPr>
        <p:txBody>
          <a:bodyPr/>
          <a:lstStyle/>
          <a:p>
            <a:r>
              <a:rPr lang="en-GB" dirty="0"/>
              <a:t>10:55 AM – Apollo 13 Obstacle Course – Brilliant, Nice and quick</a:t>
            </a:r>
          </a:p>
          <a:p>
            <a:pPr lvl="1"/>
            <a:r>
              <a:rPr lang="en-GB" dirty="0"/>
              <a:t>Everybody had a chance to steering the robot</a:t>
            </a:r>
          </a:p>
          <a:p>
            <a:r>
              <a:rPr lang="en-GB" dirty="0"/>
              <a:t>12:10 PM – Straight-ish Line Speed Test – Huge failure, robot kept on crashing into to the turn</a:t>
            </a:r>
          </a:p>
          <a:p>
            <a:r>
              <a:rPr lang="en-GB" dirty="0"/>
              <a:t>12:30 PM – Pi Noon Round 1 – Amazing, fortunately, opponent’s robot was not responding to their controls</a:t>
            </a:r>
          </a:p>
          <a:p>
            <a:pPr lvl="1"/>
            <a:r>
              <a:rPr lang="en-GB" dirty="0"/>
              <a:t>We decided that the person who was controlling the robot should do it for all the rounds</a:t>
            </a:r>
          </a:p>
          <a:p>
            <a:r>
              <a:rPr lang="en-GB" dirty="0"/>
              <a:t>1:15 PM – Spirit of Curiosity – Not bad, rocks kept on falling off</a:t>
            </a:r>
          </a:p>
          <a:p>
            <a:r>
              <a:rPr lang="en-GB" dirty="0"/>
              <a:t>2:10 PM – Hubble Telescope Nebula Challenge – Amazing, 3 minutes (average) per round</a:t>
            </a:r>
          </a:p>
          <a:p>
            <a:endParaRPr lang="en-GB" dirty="0"/>
          </a:p>
        </p:txBody>
      </p:sp>
      <p:sp>
        <p:nvSpPr>
          <p:cNvPr id="5" name="Footer Placeholder 4">
            <a:extLst>
              <a:ext uri="{FF2B5EF4-FFF2-40B4-BE49-F238E27FC236}">
                <a16:creationId xmlns:a16="http://schemas.microsoft.com/office/drawing/2014/main" id="{279DE7F5-644D-45CE-B5DE-2E66B6DB6983}"/>
              </a:ext>
            </a:extLst>
          </p:cNvPr>
          <p:cNvSpPr>
            <a:spLocks noGrp="1"/>
          </p:cNvSpPr>
          <p:nvPr>
            <p:ph type="ftr" sz="quarter" idx="11"/>
          </p:nvPr>
        </p:nvSpPr>
        <p:spPr>
          <a:xfrm>
            <a:off x="516093" y="4862794"/>
            <a:ext cx="4723209" cy="273844"/>
          </a:xfrm>
        </p:spPr>
        <p:txBody>
          <a:bodyPr/>
          <a:lstStyle/>
          <a:p>
            <a:r>
              <a:rPr lang="en-US" dirty="0"/>
              <a:t>TO BOLDLY GO WHERE NO PI BOT HAS GONE BEFORE.</a:t>
            </a:r>
          </a:p>
        </p:txBody>
      </p:sp>
      <p:pic>
        <p:nvPicPr>
          <p:cNvPr id="13" name="Graphic 12" descr="Smiling face with no fill">
            <a:extLst>
              <a:ext uri="{FF2B5EF4-FFF2-40B4-BE49-F238E27FC236}">
                <a16:creationId xmlns:a16="http://schemas.microsoft.com/office/drawing/2014/main" id="{3F40CA6D-82BE-46A9-9BDA-997FAD891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2063" y="1076921"/>
            <a:ext cx="914400" cy="914400"/>
          </a:xfrm>
          <a:prstGeom prst="rect">
            <a:avLst/>
          </a:prstGeom>
        </p:spPr>
      </p:pic>
      <p:pic>
        <p:nvPicPr>
          <p:cNvPr id="15" name="Graphic 14" descr="Sad face with no fill">
            <a:extLst>
              <a:ext uri="{FF2B5EF4-FFF2-40B4-BE49-F238E27FC236}">
                <a16:creationId xmlns:a16="http://schemas.microsoft.com/office/drawing/2014/main" id="{7C6A317F-C75E-4D3C-997F-073E42B978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8052" y="1819359"/>
            <a:ext cx="914400" cy="914400"/>
          </a:xfrm>
          <a:prstGeom prst="rect">
            <a:avLst/>
          </a:prstGeom>
        </p:spPr>
      </p:pic>
      <p:pic>
        <p:nvPicPr>
          <p:cNvPr id="17" name="Graphic 16" descr="Bullseye">
            <a:extLst>
              <a:ext uri="{FF2B5EF4-FFF2-40B4-BE49-F238E27FC236}">
                <a16:creationId xmlns:a16="http://schemas.microsoft.com/office/drawing/2014/main" id="{D48D536A-7925-4823-B024-DFB7B442C9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8052" y="3959576"/>
            <a:ext cx="914400" cy="914400"/>
          </a:xfrm>
          <a:prstGeom prst="rect">
            <a:avLst/>
          </a:prstGeom>
        </p:spPr>
      </p:pic>
      <p:pic>
        <p:nvPicPr>
          <p:cNvPr id="19" name="Graphic 18" descr="Sad face with no fill">
            <a:extLst>
              <a:ext uri="{FF2B5EF4-FFF2-40B4-BE49-F238E27FC236}">
                <a16:creationId xmlns:a16="http://schemas.microsoft.com/office/drawing/2014/main" id="{98E2D81C-C45E-45D3-B925-4C5988E90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8052" y="3260328"/>
            <a:ext cx="914400" cy="914400"/>
          </a:xfrm>
          <a:prstGeom prst="rect">
            <a:avLst/>
          </a:prstGeom>
        </p:spPr>
      </p:pic>
      <p:pic>
        <p:nvPicPr>
          <p:cNvPr id="20" name="Graphic 19" descr="Smiling face with no fill">
            <a:extLst>
              <a:ext uri="{FF2B5EF4-FFF2-40B4-BE49-F238E27FC236}">
                <a16:creationId xmlns:a16="http://schemas.microsoft.com/office/drawing/2014/main" id="{5F5BAD2B-B453-4E9C-849F-3E8F884A95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3099" y="2550969"/>
            <a:ext cx="914400" cy="914400"/>
          </a:xfrm>
          <a:prstGeom prst="rect">
            <a:avLst/>
          </a:prstGeom>
        </p:spPr>
      </p:pic>
      <p:sp>
        <p:nvSpPr>
          <p:cNvPr id="21" name="Slide Number Placeholder 20">
            <a:extLst>
              <a:ext uri="{FF2B5EF4-FFF2-40B4-BE49-F238E27FC236}">
                <a16:creationId xmlns:a16="http://schemas.microsoft.com/office/drawing/2014/main" id="{F72BC9FC-87F6-408E-85A3-27624D42C397}"/>
              </a:ext>
            </a:extLst>
          </p:cNvPr>
          <p:cNvSpPr>
            <a:spLocks noGrp="1"/>
          </p:cNvSpPr>
          <p:nvPr>
            <p:ph type="sldNum" sz="quarter" idx="12"/>
          </p:nvPr>
        </p:nvSpPr>
        <p:spPr>
          <a:xfrm>
            <a:off x="5239302" y="4686300"/>
            <a:ext cx="619180" cy="319782"/>
          </a:xfrm>
        </p:spPr>
        <p:txBody>
          <a:bodyPr/>
          <a:lstStyle/>
          <a:p>
            <a:pPr marL="0" lvl="0" indent="0" algn="r" rtl="0">
              <a:spcBef>
                <a:spcPts val="0"/>
              </a:spcBef>
              <a:spcAft>
                <a:spcPts val="0"/>
              </a:spcAft>
              <a:buNone/>
            </a:pPr>
            <a:fld id="{00000000-1234-1234-1234-123412341234}" type="slidenum">
              <a:rPr lang="en" smtClean="0"/>
              <a:t>33</a:t>
            </a:fld>
            <a:r>
              <a:rPr lang="en" dirty="0"/>
              <a:t>/35</a:t>
            </a:r>
          </a:p>
        </p:txBody>
      </p:sp>
    </p:spTree>
    <p:extLst>
      <p:ext uri="{BB962C8B-B14F-4D97-AF65-F5344CB8AC3E}">
        <p14:creationId xmlns:p14="http://schemas.microsoft.com/office/powerpoint/2010/main" val="2708449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0" name="Straight Connector 9">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10">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BEA97E-0A2E-4D5E-AFEF-9841DD75CD6F}"/>
              </a:ext>
            </a:extLst>
          </p:cNvPr>
          <p:cNvSpPr>
            <a:spLocks noGrp="1"/>
          </p:cNvSpPr>
          <p:nvPr>
            <p:ph type="title"/>
          </p:nvPr>
        </p:nvSpPr>
        <p:spPr>
          <a:xfrm>
            <a:off x="1000126" y="457200"/>
            <a:ext cx="6447501" cy="990600"/>
          </a:xfrm>
        </p:spPr>
        <p:txBody>
          <a:bodyPr vert="horz" lIns="91440" tIns="45720" rIns="91440" bIns="45720" rtlCol="0" anchor="t">
            <a:normAutofit/>
          </a:bodyPr>
          <a:lstStyle/>
          <a:p>
            <a:pPr defTabSz="457200">
              <a:lnSpc>
                <a:spcPct val="90000"/>
              </a:lnSpc>
              <a:spcBef>
                <a:spcPct val="0"/>
              </a:spcBef>
            </a:pPr>
            <a:r>
              <a:rPr lang="en-US" sz="3100" dirty="0"/>
              <a:t>How we progressed through the final day</a:t>
            </a:r>
          </a:p>
        </p:txBody>
      </p:sp>
      <p:sp>
        <p:nvSpPr>
          <p:cNvPr id="23" name="Isosceles Triangle 22">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Footer Placeholder 3">
            <a:extLst>
              <a:ext uri="{FF2B5EF4-FFF2-40B4-BE49-F238E27FC236}">
                <a16:creationId xmlns:a16="http://schemas.microsoft.com/office/drawing/2014/main" id="{247D53A3-7F86-4F11-BF45-0AC0011B8526}"/>
              </a:ext>
            </a:extLst>
          </p:cNvPr>
          <p:cNvSpPr>
            <a:spLocks noGrp="1"/>
          </p:cNvSpPr>
          <p:nvPr>
            <p:ph type="ftr" sz="quarter" idx="11"/>
          </p:nvPr>
        </p:nvSpPr>
        <p:spPr>
          <a:xfrm>
            <a:off x="1000126" y="4531021"/>
            <a:ext cx="4231083" cy="273844"/>
          </a:xfrm>
        </p:spPr>
        <p:txBody>
          <a:bodyPr vert="horz" lIns="91440" tIns="45720" rIns="91440" bIns="45720" rtlCol="0" anchor="ctr">
            <a:normAutofit/>
          </a:bodyPr>
          <a:lstStyle/>
          <a:p>
            <a:pPr algn="l">
              <a:spcAft>
                <a:spcPts val="600"/>
              </a:spcAft>
            </a:pPr>
            <a:r>
              <a:rPr lang="en-US" sz="900" kern="1200" dirty="0">
                <a:solidFill>
                  <a:schemeClr val="tx1">
                    <a:tint val="75000"/>
                  </a:schemeClr>
                </a:solidFill>
                <a:latin typeface="+mn-lt"/>
                <a:ea typeface="+mn-ea"/>
                <a:cs typeface="+mn-cs"/>
              </a:rPr>
              <a:t>TO BOLDLY GO WHERE NO PI BOT HAS GONE BEFORE.</a:t>
            </a:r>
          </a:p>
        </p:txBody>
      </p:sp>
      <p:sp>
        <p:nvSpPr>
          <p:cNvPr id="3" name="Content Placeholder 2">
            <a:extLst>
              <a:ext uri="{FF2B5EF4-FFF2-40B4-BE49-F238E27FC236}">
                <a16:creationId xmlns:a16="http://schemas.microsoft.com/office/drawing/2014/main" id="{D8BD0F5A-DDBC-496A-A065-1C3924ECB55E}"/>
              </a:ext>
            </a:extLst>
          </p:cNvPr>
          <p:cNvSpPr>
            <a:spLocks noGrp="1"/>
          </p:cNvSpPr>
          <p:nvPr>
            <p:ph type="body" idx="1"/>
          </p:nvPr>
        </p:nvSpPr>
        <p:spPr>
          <a:xfrm>
            <a:off x="1000126" y="1620441"/>
            <a:ext cx="6447501" cy="2910580"/>
          </a:xfrm>
        </p:spPr>
        <p:txBody>
          <a:bodyPr vert="horz" lIns="91440" tIns="45720" rIns="91440" bIns="45720" rtlCol="0">
            <a:normAutofit/>
          </a:bodyPr>
          <a:lstStyle/>
          <a:p>
            <a:pPr defTabSz="457200">
              <a:spcBef>
                <a:spcPts val="1000"/>
              </a:spcBef>
              <a:buSzPct val="80000"/>
              <a:buFont typeface="Wingdings 3" charset="2"/>
              <a:buChar char=""/>
            </a:pPr>
            <a:r>
              <a:rPr lang="en-US" dirty="0"/>
              <a:t>Technical/Artistic Merit</a:t>
            </a:r>
          </a:p>
          <a:p>
            <a:pPr lvl="1" defTabSz="457200">
              <a:spcBef>
                <a:spcPts val="1000"/>
              </a:spcBef>
              <a:buSzPct val="80000"/>
              <a:buFont typeface="Wingdings 3" charset="2"/>
              <a:buChar char=""/>
            </a:pPr>
            <a:r>
              <a:rPr lang="en-US" dirty="0"/>
              <a:t>Added 2 Micro: Bits for displaying the team’s name and the names of the people in the team, and cool stickers</a:t>
            </a:r>
          </a:p>
          <a:p>
            <a:pPr defTabSz="457200">
              <a:spcBef>
                <a:spcPts val="1000"/>
              </a:spcBef>
              <a:buSzPct val="80000"/>
              <a:buFont typeface="Wingdings 3" charset="2"/>
              <a:buChar char=""/>
            </a:pPr>
            <a:r>
              <a:rPr lang="en-US" dirty="0"/>
              <a:t>2:40 PM – Pi Noon Round 3 – Brilliant</a:t>
            </a:r>
          </a:p>
          <a:p>
            <a:pPr defTabSz="457200">
              <a:spcBef>
                <a:spcPts val="1000"/>
              </a:spcBef>
              <a:buSzPct val="80000"/>
              <a:buFont typeface="Wingdings 3" charset="2"/>
              <a:buChar char=""/>
            </a:pPr>
            <a:r>
              <a:rPr lang="en-US" dirty="0"/>
              <a:t>3:15 PM – Canyon of Mars – Good, missed out the final turn</a:t>
            </a:r>
          </a:p>
          <a:p>
            <a:pPr defTabSz="457200">
              <a:spcBef>
                <a:spcPts val="1000"/>
              </a:spcBef>
              <a:buSzPct val="80000"/>
              <a:buFont typeface="Wingdings 3" charset="2"/>
              <a:buChar char=""/>
            </a:pPr>
            <a:r>
              <a:rPr lang="en-US" dirty="0"/>
              <a:t>3:40 PM – Pi Noon Round 4 – Lost, but played well</a:t>
            </a:r>
          </a:p>
          <a:p>
            <a:pPr defTabSz="457200">
              <a:spcBef>
                <a:spcPts val="1000"/>
              </a:spcBef>
              <a:buSzPct val="80000"/>
              <a:buFont typeface="Wingdings 3" charset="2"/>
              <a:buChar char=""/>
            </a:pPr>
            <a:r>
              <a:rPr lang="en-US" dirty="0"/>
              <a:t>4:10 PM – Space Invaders – Amazing, and accurate, bullets were fast and powerful</a:t>
            </a:r>
          </a:p>
          <a:p>
            <a:pPr marL="0" indent="0" defTabSz="457200">
              <a:spcBef>
                <a:spcPts val="1000"/>
              </a:spcBef>
              <a:buSzPct val="80000"/>
              <a:buFont typeface="Wingdings 3" charset="2"/>
              <a:buChar char=""/>
            </a:pPr>
            <a:endParaRPr lang="en-US" dirty="0"/>
          </a:p>
        </p:txBody>
      </p:sp>
      <p:sp>
        <p:nvSpPr>
          <p:cNvPr id="25" name="Isosceles Triangle 24">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300990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6" name="Graphic 25" descr="Smiling face with no fill">
            <a:extLst>
              <a:ext uri="{FF2B5EF4-FFF2-40B4-BE49-F238E27FC236}">
                <a16:creationId xmlns:a16="http://schemas.microsoft.com/office/drawing/2014/main" id="{9E8DCBA1-9B97-4706-BC11-7AD99E72A0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304" y="1822579"/>
            <a:ext cx="672777" cy="672777"/>
          </a:xfrm>
          <a:prstGeom prst="rect">
            <a:avLst/>
          </a:prstGeom>
        </p:spPr>
      </p:pic>
      <p:pic>
        <p:nvPicPr>
          <p:cNvPr id="27" name="Graphic 26" descr="Sad face with no fill">
            <a:extLst>
              <a:ext uri="{FF2B5EF4-FFF2-40B4-BE49-F238E27FC236}">
                <a16:creationId xmlns:a16="http://schemas.microsoft.com/office/drawing/2014/main" id="{AC01EAD8-B614-4409-A7B8-96F304095D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7178" y="3325193"/>
            <a:ext cx="665472" cy="665472"/>
          </a:xfrm>
          <a:prstGeom prst="rect">
            <a:avLst/>
          </a:prstGeom>
        </p:spPr>
      </p:pic>
      <p:pic>
        <p:nvPicPr>
          <p:cNvPr id="28" name="Graphic 27" descr="Smiling face with no fill">
            <a:extLst>
              <a:ext uri="{FF2B5EF4-FFF2-40B4-BE49-F238E27FC236}">
                <a16:creationId xmlns:a16="http://schemas.microsoft.com/office/drawing/2014/main" id="{EEC7B08D-7886-4C7E-A56B-C32DFE2199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304" y="2337123"/>
            <a:ext cx="672777" cy="672777"/>
          </a:xfrm>
          <a:prstGeom prst="rect">
            <a:avLst/>
          </a:prstGeom>
        </p:spPr>
      </p:pic>
      <p:pic>
        <p:nvPicPr>
          <p:cNvPr id="29" name="Graphic 28" descr="Sad face with no fill">
            <a:extLst>
              <a:ext uri="{FF2B5EF4-FFF2-40B4-BE49-F238E27FC236}">
                <a16:creationId xmlns:a16="http://schemas.microsoft.com/office/drawing/2014/main" id="{2BFA0D1E-586F-47A4-AD35-85D617B94E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0694" y="2837831"/>
            <a:ext cx="665472" cy="665472"/>
          </a:xfrm>
          <a:prstGeom prst="rect">
            <a:avLst/>
          </a:prstGeom>
        </p:spPr>
      </p:pic>
      <p:pic>
        <p:nvPicPr>
          <p:cNvPr id="31" name="Graphic 30" descr="Bullseye">
            <a:extLst>
              <a:ext uri="{FF2B5EF4-FFF2-40B4-BE49-F238E27FC236}">
                <a16:creationId xmlns:a16="http://schemas.microsoft.com/office/drawing/2014/main" id="{2B123313-F6AE-43C1-AD30-C26529F42C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4904" y="3824525"/>
            <a:ext cx="675157" cy="675157"/>
          </a:xfrm>
          <a:prstGeom prst="rect">
            <a:avLst/>
          </a:prstGeom>
        </p:spPr>
      </p:pic>
      <p:sp>
        <p:nvSpPr>
          <p:cNvPr id="24" name="Slide Number Placeholder 23">
            <a:extLst>
              <a:ext uri="{FF2B5EF4-FFF2-40B4-BE49-F238E27FC236}">
                <a16:creationId xmlns:a16="http://schemas.microsoft.com/office/drawing/2014/main" id="{F0702C85-E069-4414-A3C9-2159590BA439}"/>
              </a:ext>
            </a:extLst>
          </p:cNvPr>
          <p:cNvSpPr>
            <a:spLocks noGrp="1"/>
          </p:cNvSpPr>
          <p:nvPr>
            <p:ph type="sldNum" idx="12"/>
          </p:nvPr>
        </p:nvSpPr>
        <p:spPr>
          <a:xfrm>
            <a:off x="5256817" y="4757297"/>
            <a:ext cx="637967" cy="393600"/>
          </a:xfrm>
        </p:spPr>
        <p:txBody>
          <a:bodyPr/>
          <a:lstStyle/>
          <a:p>
            <a:pPr marL="0" lvl="0" indent="0" algn="r" rtl="0">
              <a:spcBef>
                <a:spcPts val="0"/>
              </a:spcBef>
              <a:spcAft>
                <a:spcPts val="0"/>
              </a:spcAft>
              <a:buNone/>
            </a:pPr>
            <a:fld id="{00000000-1234-1234-1234-123412341234}" type="slidenum">
              <a:rPr lang="en" smtClean="0"/>
              <a:t>34</a:t>
            </a:fld>
            <a:r>
              <a:rPr lang="en" dirty="0"/>
              <a:t>/35</a:t>
            </a:r>
          </a:p>
        </p:txBody>
      </p:sp>
    </p:spTree>
    <p:extLst>
      <p:ext uri="{BB962C8B-B14F-4D97-AF65-F5344CB8AC3E}">
        <p14:creationId xmlns:p14="http://schemas.microsoft.com/office/powerpoint/2010/main" val="1614351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095375"/>
            <a:ext cx="0" cy="295275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3F1FC3C-B842-45C6-9EBC-ABCFD9CECD23}"/>
              </a:ext>
            </a:extLst>
          </p:cNvPr>
          <p:cNvSpPr>
            <a:spLocks noGrp="1"/>
          </p:cNvSpPr>
          <p:nvPr>
            <p:ph type="ftr" sz="quarter" idx="11"/>
          </p:nvPr>
        </p:nvSpPr>
        <p:spPr>
          <a:xfrm>
            <a:off x="508000" y="4531021"/>
            <a:ext cx="4723209" cy="273844"/>
          </a:xfrm>
        </p:spPr>
        <p:txBody>
          <a:bodyPr>
            <a:normAutofit/>
          </a:bodyPr>
          <a:lstStyle/>
          <a:p>
            <a:pPr>
              <a:spcAft>
                <a:spcPts val="600"/>
              </a:spcAft>
            </a:pPr>
            <a:r>
              <a:rPr lang="en-US" dirty="0"/>
              <a:t>TO BOLDLY GO WHERE NO PI BOT HAS GONE BEFORE.</a:t>
            </a:r>
          </a:p>
        </p:txBody>
      </p:sp>
      <p:sp>
        <p:nvSpPr>
          <p:cNvPr id="10" name="Title 9">
            <a:extLst>
              <a:ext uri="{FF2B5EF4-FFF2-40B4-BE49-F238E27FC236}">
                <a16:creationId xmlns:a16="http://schemas.microsoft.com/office/drawing/2014/main" id="{ADCF27AF-D77F-49C8-B463-38B234B03689}"/>
              </a:ext>
            </a:extLst>
          </p:cNvPr>
          <p:cNvSpPr>
            <a:spLocks noGrp="1"/>
          </p:cNvSpPr>
          <p:nvPr>
            <p:ph type="title"/>
          </p:nvPr>
        </p:nvSpPr>
        <p:spPr>
          <a:xfrm>
            <a:off x="482600" y="612478"/>
            <a:ext cx="2525519" cy="3918543"/>
          </a:xfrm>
        </p:spPr>
        <p:txBody>
          <a:bodyPr anchor="ctr">
            <a:normAutofit/>
          </a:bodyPr>
          <a:lstStyle/>
          <a:p>
            <a:r>
              <a:rPr lang="en-GB" sz="2100" dirty="0"/>
              <a:t>Acknowledgements </a:t>
            </a:r>
          </a:p>
        </p:txBody>
      </p:sp>
      <p:sp>
        <p:nvSpPr>
          <p:cNvPr id="2" name="Slide Number Placeholder 1">
            <a:extLst>
              <a:ext uri="{FF2B5EF4-FFF2-40B4-BE49-F238E27FC236}">
                <a16:creationId xmlns:a16="http://schemas.microsoft.com/office/drawing/2014/main" id="{7D60141F-DFC5-4F7F-B4D6-B5F044CBA045}"/>
              </a:ext>
            </a:extLst>
          </p:cNvPr>
          <p:cNvSpPr>
            <a:spLocks noGrp="1"/>
          </p:cNvSpPr>
          <p:nvPr>
            <p:ph type="sldNum" sz="quarter" idx="12"/>
          </p:nvPr>
        </p:nvSpPr>
        <p:spPr>
          <a:xfrm>
            <a:off x="6442997" y="4531021"/>
            <a:ext cx="512504" cy="273844"/>
          </a:xfrm>
        </p:spPr>
        <p:txBody>
          <a:bodyPr>
            <a:normAutofit fontScale="47500" lnSpcReduction="20000"/>
          </a:bodyPr>
          <a:lstStyle/>
          <a:p>
            <a:pPr marL="0" lvl="0" indent="0" rtl="0">
              <a:lnSpc>
                <a:spcPct val="90000"/>
              </a:lnSpc>
              <a:spcBef>
                <a:spcPts val="0"/>
              </a:spcBef>
              <a:spcAft>
                <a:spcPts val="600"/>
              </a:spcAft>
              <a:buNone/>
            </a:pPr>
            <a:fld id="{00000000-1234-1234-1234-123412341234}" type="slidenum">
              <a:rPr lang="en" sz="300"/>
              <a:pPr marL="0" lvl="0" indent="0" rtl="0">
                <a:lnSpc>
                  <a:spcPct val="90000"/>
                </a:lnSpc>
                <a:spcBef>
                  <a:spcPts val="0"/>
                </a:spcBef>
                <a:spcAft>
                  <a:spcPts val="600"/>
                </a:spcAft>
                <a:buNone/>
              </a:pPr>
              <a:t>35</a:t>
            </a:fld>
            <a:endParaRPr lang="en" sz="300"/>
          </a:p>
        </p:txBody>
      </p:sp>
      <p:sp>
        <p:nvSpPr>
          <p:cNvPr id="11" name="Content Placeholder 10">
            <a:extLst>
              <a:ext uri="{FF2B5EF4-FFF2-40B4-BE49-F238E27FC236}">
                <a16:creationId xmlns:a16="http://schemas.microsoft.com/office/drawing/2014/main" id="{1D345CFE-2240-439C-BB67-064522B32005}"/>
              </a:ext>
            </a:extLst>
          </p:cNvPr>
          <p:cNvSpPr>
            <a:spLocks noGrp="1"/>
          </p:cNvSpPr>
          <p:nvPr>
            <p:ph idx="1"/>
          </p:nvPr>
        </p:nvSpPr>
        <p:spPr>
          <a:xfrm>
            <a:off x="3490721" y="612478"/>
            <a:ext cx="3464779" cy="3918543"/>
          </a:xfrm>
        </p:spPr>
        <p:txBody>
          <a:bodyPr anchor="ctr">
            <a:normAutofit/>
          </a:bodyPr>
          <a:lstStyle/>
          <a:p>
            <a:pPr marL="0" indent="0">
              <a:buNone/>
            </a:pPr>
            <a:r>
              <a:rPr lang="en-GB" dirty="0"/>
              <a:t>Many thanks to our esteemed parents/mentors:</a:t>
            </a:r>
          </a:p>
          <a:p>
            <a:pPr lvl="1"/>
            <a:r>
              <a:rPr lang="en-GB" dirty="0"/>
              <a:t>Alok Sharma</a:t>
            </a:r>
          </a:p>
          <a:p>
            <a:pPr lvl="1"/>
            <a:r>
              <a:rPr lang="en-GB" dirty="0"/>
              <a:t>Sujit Bhattacharya</a:t>
            </a:r>
          </a:p>
          <a:p>
            <a:pPr lvl="1"/>
            <a:r>
              <a:rPr lang="en-GB" dirty="0"/>
              <a:t>Andy Fell</a:t>
            </a:r>
          </a:p>
          <a:p>
            <a:pPr lvl="1"/>
            <a:r>
              <a:rPr lang="en-GB" dirty="0"/>
              <a:t>Stuart Hunt</a:t>
            </a:r>
          </a:p>
          <a:p>
            <a:pPr lvl="1"/>
            <a:r>
              <a:rPr lang="en-GB" dirty="0"/>
              <a:t>Akshaye Sama</a:t>
            </a:r>
          </a:p>
          <a:p>
            <a:pPr lvl="1"/>
            <a:r>
              <a:rPr lang="en-GB" dirty="0"/>
              <a:t>Eamonn </a:t>
            </a:r>
          </a:p>
          <a:p>
            <a:pPr marL="342900" lvl="1" indent="0">
              <a:buNone/>
            </a:pPr>
            <a:endParaRPr lang="en-GB" dirty="0"/>
          </a:p>
        </p:txBody>
      </p:sp>
      <p:sp>
        <p:nvSpPr>
          <p:cNvPr id="7" name="Slide Number Placeholder 23">
            <a:extLst>
              <a:ext uri="{FF2B5EF4-FFF2-40B4-BE49-F238E27FC236}">
                <a16:creationId xmlns:a16="http://schemas.microsoft.com/office/drawing/2014/main" id="{B1EE68AA-13C3-4141-B7EA-98E897DE3B84}"/>
              </a:ext>
            </a:extLst>
          </p:cNvPr>
          <p:cNvSpPr txBox="1">
            <a:spLocks/>
          </p:cNvSpPr>
          <p:nvPr/>
        </p:nvSpPr>
        <p:spPr>
          <a:xfrm>
            <a:off x="5256817" y="4757297"/>
            <a:ext cx="637967" cy="393600"/>
          </a:xfrm>
          <a:prstGeom prst="rect">
            <a:avLst/>
          </a:prstGeom>
        </p:spPr>
        <p:txBody>
          <a:bodyPr spcFirstLastPara="1" wrap="square" lIns="91425" tIns="91425" rIns="91425" bIns="91425" anchor="ctr" anchorCtr="0">
            <a:noAutofit/>
          </a:bodyPr>
          <a:lstStyle>
            <a:defPPr>
              <a:defRPr lang="en-US"/>
            </a:defPPr>
            <a:lvl1pPr marL="0" lvl="0" algn="l" defTabSz="457200" rtl="0" eaLnBrk="1" latinLnBrk="0" hangingPunct="1">
              <a:buNone/>
              <a:defRPr sz="1200" kern="1200">
                <a:solidFill>
                  <a:schemeClr val="tx1"/>
                </a:solidFill>
                <a:latin typeface="+mn-lt"/>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pPr algn="r"/>
            <a:fld id="{00000000-1234-1234-1234-123412341234}" type="slidenum">
              <a:rPr lang="en" smtClean="0"/>
              <a:pPr algn="r"/>
              <a:t>35</a:t>
            </a:fld>
            <a:r>
              <a:rPr lang="en" dirty="0"/>
              <a:t>/35</a:t>
            </a:r>
          </a:p>
        </p:txBody>
      </p:sp>
    </p:spTree>
    <p:extLst>
      <p:ext uri="{BB962C8B-B14F-4D97-AF65-F5344CB8AC3E}">
        <p14:creationId xmlns:p14="http://schemas.microsoft.com/office/powerpoint/2010/main" val="397308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285F34-9C30-4899-A251-40FE14D5AD07}"/>
              </a:ext>
            </a:extLst>
          </p:cNvPr>
          <p:cNvSpPr>
            <a:spLocks noGrp="1"/>
          </p:cNvSpPr>
          <p:nvPr>
            <p:ph type="title"/>
          </p:nvPr>
        </p:nvSpPr>
        <p:spPr/>
        <p:txBody>
          <a:bodyPr anchor="ctr">
            <a:normAutofit/>
          </a:bodyPr>
          <a:lstStyle/>
          <a:p>
            <a:r>
              <a:rPr lang="en-GB" dirty="0"/>
              <a:t>Questions?</a:t>
            </a:r>
          </a:p>
        </p:txBody>
      </p:sp>
      <p:sp>
        <p:nvSpPr>
          <p:cNvPr id="3" name="Content Placeholder 2">
            <a:extLst>
              <a:ext uri="{FF2B5EF4-FFF2-40B4-BE49-F238E27FC236}">
                <a16:creationId xmlns:a16="http://schemas.microsoft.com/office/drawing/2014/main" id="{94D5E437-13B0-4856-9707-2558A1DAAA4F}"/>
              </a:ext>
            </a:extLst>
          </p:cNvPr>
          <p:cNvSpPr>
            <a:spLocks noGrp="1"/>
          </p:cNvSpPr>
          <p:nvPr>
            <p:ph idx="1"/>
          </p:nvPr>
        </p:nvSpPr>
        <p:spPr/>
        <p:txBody>
          <a:bodyPr/>
          <a:lstStyle/>
          <a:p>
            <a:r>
              <a:rPr lang="en-GB" dirty="0"/>
              <a:t>Video</a:t>
            </a:r>
          </a:p>
          <a:p>
            <a:pPr lvl="1"/>
            <a:endParaRPr lang="en-GB" dirty="0"/>
          </a:p>
          <a:p>
            <a:pPr lvl="1"/>
            <a:r>
              <a:rPr lang="en-GB" dirty="0">
                <a:hlinkClick r:id="rId3"/>
              </a:rPr>
              <a:t>https://youtu.be/dCizj19_sp4</a:t>
            </a:r>
            <a:endParaRPr lang="en-GB" dirty="0"/>
          </a:p>
        </p:txBody>
      </p:sp>
    </p:spTree>
    <p:extLst>
      <p:ext uri="{BB962C8B-B14F-4D97-AF65-F5344CB8AC3E}">
        <p14:creationId xmlns:p14="http://schemas.microsoft.com/office/powerpoint/2010/main" val="176739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6351"/>
            <a:ext cx="3572669" cy="5149850"/>
            <a:chOff x="67175" y="-8467"/>
            <a:chExt cx="4763558" cy="6866467"/>
          </a:xfrm>
        </p:grpSpPr>
        <p:cxnSp>
          <p:nvCxnSpPr>
            <p:cNvPr id="10" name="Straight Connector 9">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D4164E3-01CF-4258-88DC-DB2F0B5919AA}"/>
              </a:ext>
            </a:extLst>
          </p:cNvPr>
          <p:cNvSpPr>
            <a:spLocks noGrp="1"/>
          </p:cNvSpPr>
          <p:nvPr>
            <p:ph type="ctrTitle"/>
          </p:nvPr>
        </p:nvSpPr>
        <p:spPr>
          <a:xfrm>
            <a:off x="508001" y="962025"/>
            <a:ext cx="3822045" cy="3230361"/>
          </a:xfrm>
        </p:spPr>
        <p:txBody>
          <a:bodyPr anchor="ctr">
            <a:normAutofit/>
          </a:bodyPr>
          <a:lstStyle/>
          <a:p>
            <a:r>
              <a:rPr lang="en-GB" dirty="0"/>
              <a:t>The Beginning – Where Everything Started</a:t>
            </a:r>
          </a:p>
        </p:txBody>
      </p:sp>
      <p:sp>
        <p:nvSpPr>
          <p:cNvPr id="18" name="Freeform: Shape 17">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6351"/>
            <a:ext cx="3806198" cy="5149851"/>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3425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7949-3A81-4332-9DF1-8AAFFD62BC0B}"/>
              </a:ext>
            </a:extLst>
          </p:cNvPr>
          <p:cNvSpPr>
            <a:spLocks noGrp="1"/>
          </p:cNvSpPr>
          <p:nvPr>
            <p:ph type="title"/>
          </p:nvPr>
        </p:nvSpPr>
        <p:spPr/>
        <p:txBody>
          <a:bodyPr vert="horz" lIns="91440" tIns="45720" rIns="91440" bIns="45720" rtlCol="0" anchor="b">
            <a:normAutofit/>
          </a:bodyPr>
          <a:lstStyle/>
          <a:p>
            <a:pPr defTabSz="457200"/>
            <a:r>
              <a:rPr lang="en-US" dirty="0"/>
              <a:t>Team CERCBOT in the making</a:t>
            </a:r>
          </a:p>
        </p:txBody>
      </p:sp>
      <p:sp>
        <p:nvSpPr>
          <p:cNvPr id="8" name="Text Placeholder 7">
            <a:extLst>
              <a:ext uri="{FF2B5EF4-FFF2-40B4-BE49-F238E27FC236}">
                <a16:creationId xmlns:a16="http://schemas.microsoft.com/office/drawing/2014/main" id="{63DA5C46-200B-49DC-9E50-C92A4908771B}"/>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D16FA246-A43B-49EC-AAE3-B6D03A0E4558}"/>
              </a:ext>
            </a:extLst>
          </p:cNvPr>
          <p:cNvSpPr>
            <a:spLocks noGrp="1"/>
          </p:cNvSpPr>
          <p:nvPr>
            <p:ph type="ftr" sz="quarter" idx="11"/>
          </p:nvPr>
        </p:nvSpPr>
        <p:spPr/>
        <p:txBody>
          <a:bodyPr/>
          <a:lstStyle/>
          <a:p>
            <a:r>
              <a:rPr lang="en-US" dirty="0"/>
              <a:t>TO BOLDLY GO WHERE NO PI BOT HAS GONE BEFORE.</a:t>
            </a:r>
          </a:p>
        </p:txBody>
      </p:sp>
      <p:pic>
        <p:nvPicPr>
          <p:cNvPr id="7" name="Graphic 6" descr="Person with idea">
            <a:extLst>
              <a:ext uri="{FF2B5EF4-FFF2-40B4-BE49-F238E27FC236}">
                <a16:creationId xmlns:a16="http://schemas.microsoft.com/office/drawing/2014/main" id="{05041E05-47C5-44C0-9AC7-A97C4050F0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454" y="1059913"/>
            <a:ext cx="1848651" cy="1757626"/>
          </a:xfrm>
          <a:prstGeom prst="rect">
            <a:avLst/>
          </a:prstGeom>
        </p:spPr>
      </p:pic>
      <p:sp>
        <p:nvSpPr>
          <p:cNvPr id="13" name="Rectangle 12">
            <a:extLst>
              <a:ext uri="{FF2B5EF4-FFF2-40B4-BE49-F238E27FC236}">
                <a16:creationId xmlns:a16="http://schemas.microsoft.com/office/drawing/2014/main" id="{C94E1DDD-9682-42D9-A165-9D2550BCA859}"/>
              </a:ext>
            </a:extLst>
          </p:cNvPr>
          <p:cNvSpPr/>
          <p:nvPr/>
        </p:nvSpPr>
        <p:spPr>
          <a:xfrm>
            <a:off x="629039" y="1188360"/>
            <a:ext cx="1700066" cy="1595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B86FE607-1FBF-47FF-832A-AEF41FC5B12D}"/>
              </a:ext>
            </a:extLst>
          </p:cNvPr>
          <p:cNvSpPr/>
          <p:nvPr/>
        </p:nvSpPr>
        <p:spPr>
          <a:xfrm>
            <a:off x="626657" y="2783728"/>
            <a:ext cx="1702449" cy="18224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FD14F77B-6B1C-4A7C-8263-094BC925FC6F}"/>
              </a:ext>
            </a:extLst>
          </p:cNvPr>
          <p:cNvSpPr txBox="1"/>
          <p:nvPr/>
        </p:nvSpPr>
        <p:spPr>
          <a:xfrm>
            <a:off x="633633" y="2826142"/>
            <a:ext cx="1695472" cy="1615827"/>
          </a:xfrm>
          <a:prstGeom prst="rect">
            <a:avLst/>
          </a:prstGeom>
          <a:noFill/>
        </p:spPr>
        <p:txBody>
          <a:bodyPr wrap="square" rtlCol="0">
            <a:spAutoFit/>
          </a:bodyPr>
          <a:lstStyle/>
          <a:p>
            <a:r>
              <a:rPr lang="en-GB" sz="900" dirty="0"/>
              <a:t>One sunny morning, I had come up of a brilliant idea: Our local programming club could join Pi Wars, not only that, it would also be great experience for the young coders. So, at the following coding session, I suggested the idea to the club mentor, and he gave a very enthusiastic, ‘Yes!’.</a:t>
            </a:r>
          </a:p>
        </p:txBody>
      </p:sp>
      <p:grpSp>
        <p:nvGrpSpPr>
          <p:cNvPr id="39" name="Group 38">
            <a:extLst>
              <a:ext uri="{FF2B5EF4-FFF2-40B4-BE49-F238E27FC236}">
                <a16:creationId xmlns:a16="http://schemas.microsoft.com/office/drawing/2014/main" id="{A023BD88-64F3-4760-B8EC-ACDF3862CD82}"/>
              </a:ext>
            </a:extLst>
          </p:cNvPr>
          <p:cNvGrpSpPr/>
          <p:nvPr/>
        </p:nvGrpSpPr>
        <p:grpSpPr>
          <a:xfrm>
            <a:off x="2481425" y="1102360"/>
            <a:ext cx="2160877" cy="3505884"/>
            <a:chOff x="2368902" y="576209"/>
            <a:chExt cx="1414647" cy="2029574"/>
          </a:xfrm>
        </p:grpSpPr>
        <p:grpSp>
          <p:nvGrpSpPr>
            <p:cNvPr id="27" name="Group 26">
              <a:extLst>
                <a:ext uri="{FF2B5EF4-FFF2-40B4-BE49-F238E27FC236}">
                  <a16:creationId xmlns:a16="http://schemas.microsoft.com/office/drawing/2014/main" id="{8BEE1433-94C7-4B94-8C8E-C981C5486329}"/>
                </a:ext>
              </a:extLst>
            </p:cNvPr>
            <p:cNvGrpSpPr/>
            <p:nvPr/>
          </p:nvGrpSpPr>
          <p:grpSpPr>
            <a:xfrm>
              <a:off x="2424066" y="576209"/>
              <a:ext cx="1359483" cy="2029574"/>
              <a:chOff x="2324771" y="883485"/>
              <a:chExt cx="1276364" cy="2391705"/>
            </a:xfrm>
          </p:grpSpPr>
          <p:pic>
            <p:nvPicPr>
              <p:cNvPr id="9" name="Graphic 8" descr="Business Growth">
                <a:extLst>
                  <a:ext uri="{FF2B5EF4-FFF2-40B4-BE49-F238E27FC236}">
                    <a16:creationId xmlns:a16="http://schemas.microsoft.com/office/drawing/2014/main" id="{E16131E3-D812-4A6A-8784-48345E5CCE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4771" y="883485"/>
                <a:ext cx="1276364" cy="1161717"/>
              </a:xfrm>
              <a:prstGeom prst="rect">
                <a:avLst/>
              </a:prstGeom>
            </p:spPr>
          </p:pic>
          <p:sp>
            <p:nvSpPr>
              <p:cNvPr id="34" name="Rectangle 33">
                <a:extLst>
                  <a:ext uri="{FF2B5EF4-FFF2-40B4-BE49-F238E27FC236}">
                    <a16:creationId xmlns:a16="http://schemas.microsoft.com/office/drawing/2014/main" id="{CFE1DDFF-E549-4CFF-9F09-1655A096A725}"/>
                  </a:ext>
                </a:extLst>
              </p:cNvPr>
              <p:cNvSpPr/>
              <p:nvPr/>
            </p:nvSpPr>
            <p:spPr>
              <a:xfrm>
                <a:off x="2359431" y="1999880"/>
                <a:ext cx="1207044" cy="12753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4A4EDEAC-AB3C-4399-96FB-F9EA5BF66E6D}"/>
                  </a:ext>
                </a:extLst>
              </p:cNvPr>
              <p:cNvSpPr/>
              <p:nvPr/>
            </p:nvSpPr>
            <p:spPr>
              <a:xfrm>
                <a:off x="2359431" y="928282"/>
                <a:ext cx="1207044" cy="1071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8" name="TextBox 37">
              <a:extLst>
                <a:ext uri="{FF2B5EF4-FFF2-40B4-BE49-F238E27FC236}">
                  <a16:creationId xmlns:a16="http://schemas.microsoft.com/office/drawing/2014/main" id="{96E41280-FD93-4352-AD3A-08C076A18B03}"/>
                </a:ext>
              </a:extLst>
            </p:cNvPr>
            <p:cNvSpPr txBox="1"/>
            <p:nvPr/>
          </p:nvSpPr>
          <p:spPr>
            <a:xfrm>
              <a:off x="2368902" y="1523501"/>
              <a:ext cx="1366735" cy="694877"/>
            </a:xfrm>
            <a:prstGeom prst="rect">
              <a:avLst/>
            </a:prstGeom>
            <a:noFill/>
          </p:spPr>
          <p:txBody>
            <a:bodyPr wrap="square" rtlCol="0">
              <a:spAutoFit/>
            </a:bodyPr>
            <a:lstStyle/>
            <a:p>
              <a:pPr marL="158750" indent="0">
                <a:buNone/>
              </a:pPr>
              <a:r>
                <a:rPr lang="en-GB" sz="900" dirty="0"/>
                <a:t>In the following session, it was announced that whoever wanted to take part could provide there names so we could form a team. We got 8 responses, 2 of which withdrew at a later time. </a:t>
              </a:r>
            </a:p>
            <a:p>
              <a:pPr marL="158750" indent="0">
                <a:buNone/>
              </a:pPr>
              <a:r>
                <a:rPr lang="en-GB" sz="900" dirty="0"/>
                <a:t>6 of us formed the final Pi Wars team. It was a very varied team. </a:t>
              </a:r>
            </a:p>
          </p:txBody>
        </p:sp>
      </p:grpSp>
      <p:pic>
        <p:nvPicPr>
          <p:cNvPr id="41" name="Picture 40" descr="A group of people sitting at a table&#10;&#10;Description automatically generated">
            <a:extLst>
              <a:ext uri="{FF2B5EF4-FFF2-40B4-BE49-F238E27FC236}">
                <a16:creationId xmlns:a16="http://schemas.microsoft.com/office/drawing/2014/main" id="{858C6E7A-EB35-4364-9C7C-CF0D0B678D88}"/>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4982389" y="1199102"/>
            <a:ext cx="3495826" cy="26218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4" name="TextBox 43">
            <a:extLst>
              <a:ext uri="{FF2B5EF4-FFF2-40B4-BE49-F238E27FC236}">
                <a16:creationId xmlns:a16="http://schemas.microsoft.com/office/drawing/2014/main" id="{8EC2730F-81A1-4366-AD19-9B2798E85D23}"/>
              </a:ext>
            </a:extLst>
          </p:cNvPr>
          <p:cNvSpPr txBox="1"/>
          <p:nvPr/>
        </p:nvSpPr>
        <p:spPr>
          <a:xfrm>
            <a:off x="4995579" y="3956535"/>
            <a:ext cx="3491769" cy="369332"/>
          </a:xfrm>
          <a:prstGeom prst="rect">
            <a:avLst/>
          </a:prstGeom>
          <a:noFill/>
        </p:spPr>
        <p:txBody>
          <a:bodyPr wrap="square" rtlCol="0">
            <a:spAutoFit/>
          </a:bodyPr>
          <a:lstStyle/>
          <a:p>
            <a:r>
              <a:rPr lang="en-GB" sz="900" dirty="0"/>
              <a:t>The six members of CERCBOT(from bottom left): Ewan, Leo, Saachi, Vrishin, Rishan, and Sadbh</a:t>
            </a:r>
          </a:p>
        </p:txBody>
      </p:sp>
      <p:sp>
        <p:nvSpPr>
          <p:cNvPr id="3" name="Slide Number Placeholder 2">
            <a:extLst>
              <a:ext uri="{FF2B5EF4-FFF2-40B4-BE49-F238E27FC236}">
                <a16:creationId xmlns:a16="http://schemas.microsoft.com/office/drawing/2014/main" id="{59DD4586-9670-4D39-9F09-F835B997F4E3}"/>
              </a:ext>
            </a:extLst>
          </p:cNvPr>
          <p:cNvSpPr>
            <a:spLocks noGrp="1"/>
          </p:cNvSpPr>
          <p:nvPr>
            <p:ph type="sldNum" idx="12"/>
          </p:nvPr>
        </p:nvSpPr>
        <p:spPr>
          <a:xfrm>
            <a:off x="5256818" y="4757297"/>
            <a:ext cx="548700" cy="393600"/>
          </a:xfrm>
        </p:spPr>
        <p:txBody>
          <a:bodyPr/>
          <a:lstStyle/>
          <a:p>
            <a:pPr marL="0" lvl="0" indent="0" algn="r" rtl="0">
              <a:spcBef>
                <a:spcPts val="0"/>
              </a:spcBef>
              <a:spcAft>
                <a:spcPts val="0"/>
              </a:spcAft>
              <a:buNone/>
            </a:pPr>
            <a:fld id="{00000000-1234-1234-1234-123412341234}" type="slidenum">
              <a:rPr lang="en" smtClean="0"/>
              <a:t>5</a:t>
            </a:fld>
            <a:r>
              <a:rPr lang="en" dirty="0"/>
              <a:t>/35</a:t>
            </a:r>
          </a:p>
        </p:txBody>
      </p:sp>
    </p:spTree>
    <p:extLst>
      <p:ext uri="{BB962C8B-B14F-4D97-AF65-F5344CB8AC3E}">
        <p14:creationId xmlns:p14="http://schemas.microsoft.com/office/powerpoint/2010/main" val="24135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5A60-A283-4306-A152-FB2B20BC5C8A}"/>
              </a:ext>
            </a:extLst>
          </p:cNvPr>
          <p:cNvSpPr>
            <a:spLocks noGrp="1"/>
          </p:cNvSpPr>
          <p:nvPr>
            <p:ph type="title"/>
          </p:nvPr>
        </p:nvSpPr>
        <p:spPr/>
        <p:txBody>
          <a:bodyPr>
            <a:normAutofit/>
          </a:bodyPr>
          <a:lstStyle/>
          <a:p>
            <a:r>
              <a:rPr lang="en-GB" dirty="0"/>
              <a:t>Team CERCBOT’s Plan</a:t>
            </a:r>
          </a:p>
        </p:txBody>
      </p:sp>
      <p:sp>
        <p:nvSpPr>
          <p:cNvPr id="24" name="Text Placeholder 23">
            <a:extLst>
              <a:ext uri="{FF2B5EF4-FFF2-40B4-BE49-F238E27FC236}">
                <a16:creationId xmlns:a16="http://schemas.microsoft.com/office/drawing/2014/main" id="{7650CFDB-3D1A-46C2-AB00-F697213EB241}"/>
              </a:ext>
            </a:extLst>
          </p:cNvPr>
          <p:cNvSpPr>
            <a:spLocks noGrp="1"/>
          </p:cNvSpPr>
          <p:nvPr>
            <p:ph type="body" idx="1"/>
          </p:nvPr>
        </p:nvSpPr>
        <p:spPr>
          <a:xfrm>
            <a:off x="227880" y="1228675"/>
            <a:ext cx="8520600" cy="3340200"/>
          </a:xfrm>
        </p:spPr>
        <p:txBody>
          <a:bodyPr/>
          <a:lstStyle/>
          <a:p>
            <a:endParaRPr lang="en-GB" dirty="0"/>
          </a:p>
        </p:txBody>
      </p:sp>
      <p:sp>
        <p:nvSpPr>
          <p:cNvPr id="4" name="Footer Placeholder 3">
            <a:extLst>
              <a:ext uri="{FF2B5EF4-FFF2-40B4-BE49-F238E27FC236}">
                <a16:creationId xmlns:a16="http://schemas.microsoft.com/office/drawing/2014/main" id="{AD69C099-AAD8-4D72-B753-ADF6F42447AB}"/>
              </a:ext>
            </a:extLst>
          </p:cNvPr>
          <p:cNvSpPr>
            <a:spLocks noGrp="1"/>
          </p:cNvSpPr>
          <p:nvPr>
            <p:ph type="ftr" sz="quarter" idx="11"/>
          </p:nvPr>
        </p:nvSpPr>
        <p:spPr/>
        <p:txBody>
          <a:bodyPr/>
          <a:lstStyle/>
          <a:p>
            <a:r>
              <a:rPr lang="en-US" dirty="0"/>
              <a:t>TO BOLDLY GO WHERE NO PI BOT HAS GONE BEFORE.</a:t>
            </a:r>
          </a:p>
        </p:txBody>
      </p:sp>
      <p:grpSp>
        <p:nvGrpSpPr>
          <p:cNvPr id="5" name="Group 4">
            <a:extLst>
              <a:ext uri="{FF2B5EF4-FFF2-40B4-BE49-F238E27FC236}">
                <a16:creationId xmlns:a16="http://schemas.microsoft.com/office/drawing/2014/main" id="{2F807ACF-6D18-4585-A362-7CDA9E4336D6}"/>
              </a:ext>
            </a:extLst>
          </p:cNvPr>
          <p:cNvGrpSpPr/>
          <p:nvPr/>
        </p:nvGrpSpPr>
        <p:grpSpPr>
          <a:xfrm>
            <a:off x="15783" y="1698263"/>
            <a:ext cx="8944791" cy="951095"/>
            <a:chOff x="99603" y="1698263"/>
            <a:chExt cx="8944791" cy="951095"/>
          </a:xfrm>
        </p:grpSpPr>
        <p:sp>
          <p:nvSpPr>
            <p:cNvPr id="8" name="Arrow: Chevron 7">
              <a:extLst>
                <a:ext uri="{FF2B5EF4-FFF2-40B4-BE49-F238E27FC236}">
                  <a16:creationId xmlns:a16="http://schemas.microsoft.com/office/drawing/2014/main" id="{35A79C60-B7AE-4349-B609-EF4E3A4E659D}"/>
                </a:ext>
              </a:extLst>
            </p:cNvPr>
            <p:cNvSpPr/>
            <p:nvPr/>
          </p:nvSpPr>
          <p:spPr>
            <a:xfrm>
              <a:off x="99603" y="1698263"/>
              <a:ext cx="1971183" cy="760876"/>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6F3CB6A9-A4A9-4A15-B859-E2E01298F52A}"/>
                </a:ext>
              </a:extLst>
            </p:cNvPr>
            <p:cNvSpPr/>
            <p:nvPr/>
          </p:nvSpPr>
          <p:spPr>
            <a:xfrm>
              <a:off x="625252" y="1888482"/>
              <a:ext cx="1664554" cy="760876"/>
            </a:xfrm>
            <a:custGeom>
              <a:avLst/>
              <a:gdLst>
                <a:gd name="connsiteX0" fmla="*/ 0 w 1664554"/>
                <a:gd name="connsiteY0" fmla="*/ 76088 h 760876"/>
                <a:gd name="connsiteX1" fmla="*/ 76088 w 1664554"/>
                <a:gd name="connsiteY1" fmla="*/ 0 h 760876"/>
                <a:gd name="connsiteX2" fmla="*/ 1588466 w 1664554"/>
                <a:gd name="connsiteY2" fmla="*/ 0 h 760876"/>
                <a:gd name="connsiteX3" fmla="*/ 1664554 w 1664554"/>
                <a:gd name="connsiteY3" fmla="*/ 76088 h 760876"/>
                <a:gd name="connsiteX4" fmla="*/ 1664554 w 1664554"/>
                <a:gd name="connsiteY4" fmla="*/ 684788 h 760876"/>
                <a:gd name="connsiteX5" fmla="*/ 1588466 w 1664554"/>
                <a:gd name="connsiteY5" fmla="*/ 760876 h 760876"/>
                <a:gd name="connsiteX6" fmla="*/ 76088 w 1664554"/>
                <a:gd name="connsiteY6" fmla="*/ 760876 h 760876"/>
                <a:gd name="connsiteX7" fmla="*/ 0 w 1664554"/>
                <a:gd name="connsiteY7" fmla="*/ 684788 h 760876"/>
                <a:gd name="connsiteX8" fmla="*/ 0 w 1664554"/>
                <a:gd name="connsiteY8" fmla="*/ 76088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554" h="760876">
                  <a:moveTo>
                    <a:pt x="0" y="76088"/>
                  </a:moveTo>
                  <a:cubicBezTo>
                    <a:pt x="0" y="34066"/>
                    <a:pt x="34066" y="0"/>
                    <a:pt x="76088" y="0"/>
                  </a:cubicBezTo>
                  <a:lnTo>
                    <a:pt x="1588466" y="0"/>
                  </a:lnTo>
                  <a:cubicBezTo>
                    <a:pt x="1630488" y="0"/>
                    <a:pt x="1664554" y="34066"/>
                    <a:pt x="1664554" y="76088"/>
                  </a:cubicBezTo>
                  <a:lnTo>
                    <a:pt x="1664554" y="684788"/>
                  </a:lnTo>
                  <a:cubicBezTo>
                    <a:pt x="1664554" y="726810"/>
                    <a:pt x="1630488" y="760876"/>
                    <a:pt x="1588466" y="760876"/>
                  </a:cubicBezTo>
                  <a:lnTo>
                    <a:pt x="76088" y="760876"/>
                  </a:lnTo>
                  <a:cubicBezTo>
                    <a:pt x="34066" y="760876"/>
                    <a:pt x="0" y="726810"/>
                    <a:pt x="0" y="684788"/>
                  </a:cubicBezTo>
                  <a:lnTo>
                    <a:pt x="0" y="7608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405" tIns="93405" rIns="93405" bIns="93405" numCol="1" spcCol="1270" anchor="ctr" anchorCtr="0">
              <a:noAutofit/>
            </a:bodyPr>
            <a:lstStyle/>
            <a:p>
              <a:pPr marL="0" lvl="0" indent="0" algn="ctr" defTabSz="444500">
                <a:lnSpc>
                  <a:spcPct val="90000"/>
                </a:lnSpc>
                <a:spcBef>
                  <a:spcPct val="0"/>
                </a:spcBef>
                <a:spcAft>
                  <a:spcPct val="35000"/>
                </a:spcAft>
                <a:buNone/>
              </a:pPr>
              <a:r>
                <a:rPr lang="en-GB" sz="900" kern="1200" dirty="0"/>
                <a:t>Overview the challenges</a:t>
              </a:r>
            </a:p>
          </p:txBody>
        </p:sp>
        <p:sp>
          <p:nvSpPr>
            <p:cNvPr id="17" name="Arrow: Chevron 16">
              <a:extLst>
                <a:ext uri="{FF2B5EF4-FFF2-40B4-BE49-F238E27FC236}">
                  <a16:creationId xmlns:a16="http://schemas.microsoft.com/office/drawing/2014/main" id="{B0792EC4-34F2-41FE-BC3A-6677AF7928EE}"/>
                </a:ext>
              </a:extLst>
            </p:cNvPr>
            <p:cNvSpPr/>
            <p:nvPr/>
          </p:nvSpPr>
          <p:spPr>
            <a:xfrm>
              <a:off x="2351132" y="1698263"/>
              <a:ext cx="1971183" cy="760876"/>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963815C8-5246-4ADE-9033-357EDCF7909F}"/>
                </a:ext>
              </a:extLst>
            </p:cNvPr>
            <p:cNvSpPr/>
            <p:nvPr/>
          </p:nvSpPr>
          <p:spPr>
            <a:xfrm>
              <a:off x="2876781" y="1888482"/>
              <a:ext cx="1664554" cy="760876"/>
            </a:xfrm>
            <a:custGeom>
              <a:avLst/>
              <a:gdLst>
                <a:gd name="connsiteX0" fmla="*/ 0 w 1664554"/>
                <a:gd name="connsiteY0" fmla="*/ 76088 h 760876"/>
                <a:gd name="connsiteX1" fmla="*/ 76088 w 1664554"/>
                <a:gd name="connsiteY1" fmla="*/ 0 h 760876"/>
                <a:gd name="connsiteX2" fmla="*/ 1588466 w 1664554"/>
                <a:gd name="connsiteY2" fmla="*/ 0 h 760876"/>
                <a:gd name="connsiteX3" fmla="*/ 1664554 w 1664554"/>
                <a:gd name="connsiteY3" fmla="*/ 76088 h 760876"/>
                <a:gd name="connsiteX4" fmla="*/ 1664554 w 1664554"/>
                <a:gd name="connsiteY4" fmla="*/ 684788 h 760876"/>
                <a:gd name="connsiteX5" fmla="*/ 1588466 w 1664554"/>
                <a:gd name="connsiteY5" fmla="*/ 760876 h 760876"/>
                <a:gd name="connsiteX6" fmla="*/ 76088 w 1664554"/>
                <a:gd name="connsiteY6" fmla="*/ 760876 h 760876"/>
                <a:gd name="connsiteX7" fmla="*/ 0 w 1664554"/>
                <a:gd name="connsiteY7" fmla="*/ 684788 h 760876"/>
                <a:gd name="connsiteX8" fmla="*/ 0 w 1664554"/>
                <a:gd name="connsiteY8" fmla="*/ 76088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554" h="760876">
                  <a:moveTo>
                    <a:pt x="0" y="76088"/>
                  </a:moveTo>
                  <a:cubicBezTo>
                    <a:pt x="0" y="34066"/>
                    <a:pt x="34066" y="0"/>
                    <a:pt x="76088" y="0"/>
                  </a:cubicBezTo>
                  <a:lnTo>
                    <a:pt x="1588466" y="0"/>
                  </a:lnTo>
                  <a:cubicBezTo>
                    <a:pt x="1630488" y="0"/>
                    <a:pt x="1664554" y="34066"/>
                    <a:pt x="1664554" y="76088"/>
                  </a:cubicBezTo>
                  <a:lnTo>
                    <a:pt x="1664554" y="684788"/>
                  </a:lnTo>
                  <a:cubicBezTo>
                    <a:pt x="1664554" y="726810"/>
                    <a:pt x="1630488" y="760876"/>
                    <a:pt x="1588466" y="760876"/>
                  </a:cubicBezTo>
                  <a:lnTo>
                    <a:pt x="76088" y="760876"/>
                  </a:lnTo>
                  <a:cubicBezTo>
                    <a:pt x="34066" y="760876"/>
                    <a:pt x="0" y="726810"/>
                    <a:pt x="0" y="684788"/>
                  </a:cubicBezTo>
                  <a:lnTo>
                    <a:pt x="0" y="7608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405" tIns="93405" rIns="93405" bIns="93405" numCol="1" spcCol="1270" anchor="ctr" anchorCtr="0">
              <a:noAutofit/>
            </a:bodyPr>
            <a:lstStyle/>
            <a:p>
              <a:pPr marL="0" lvl="0" indent="0" algn="ctr" defTabSz="444500">
                <a:lnSpc>
                  <a:spcPct val="90000"/>
                </a:lnSpc>
                <a:spcBef>
                  <a:spcPct val="0"/>
                </a:spcBef>
                <a:spcAft>
                  <a:spcPct val="35000"/>
                </a:spcAft>
                <a:buNone/>
              </a:pPr>
              <a:r>
                <a:rPr lang="en-GB" sz="900" kern="1200" dirty="0"/>
                <a:t>Analyse what everybody needed to learn</a:t>
              </a:r>
            </a:p>
          </p:txBody>
        </p:sp>
        <p:sp>
          <p:nvSpPr>
            <p:cNvPr id="19" name="Arrow: Chevron 18">
              <a:extLst>
                <a:ext uri="{FF2B5EF4-FFF2-40B4-BE49-F238E27FC236}">
                  <a16:creationId xmlns:a16="http://schemas.microsoft.com/office/drawing/2014/main" id="{AE74F522-C9B7-4F87-9B1E-3A1B70E9B5B7}"/>
                </a:ext>
              </a:extLst>
            </p:cNvPr>
            <p:cNvSpPr/>
            <p:nvPr/>
          </p:nvSpPr>
          <p:spPr>
            <a:xfrm>
              <a:off x="4602662" y="1698263"/>
              <a:ext cx="1971183" cy="760876"/>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B9CF9C10-E4F6-43AE-9D4A-85B03030F8CB}"/>
                </a:ext>
              </a:extLst>
            </p:cNvPr>
            <p:cNvSpPr/>
            <p:nvPr/>
          </p:nvSpPr>
          <p:spPr>
            <a:xfrm>
              <a:off x="5128311" y="1888482"/>
              <a:ext cx="1664554" cy="760876"/>
            </a:xfrm>
            <a:custGeom>
              <a:avLst/>
              <a:gdLst>
                <a:gd name="connsiteX0" fmla="*/ 0 w 1664554"/>
                <a:gd name="connsiteY0" fmla="*/ 76088 h 760876"/>
                <a:gd name="connsiteX1" fmla="*/ 76088 w 1664554"/>
                <a:gd name="connsiteY1" fmla="*/ 0 h 760876"/>
                <a:gd name="connsiteX2" fmla="*/ 1588466 w 1664554"/>
                <a:gd name="connsiteY2" fmla="*/ 0 h 760876"/>
                <a:gd name="connsiteX3" fmla="*/ 1664554 w 1664554"/>
                <a:gd name="connsiteY3" fmla="*/ 76088 h 760876"/>
                <a:gd name="connsiteX4" fmla="*/ 1664554 w 1664554"/>
                <a:gd name="connsiteY4" fmla="*/ 684788 h 760876"/>
                <a:gd name="connsiteX5" fmla="*/ 1588466 w 1664554"/>
                <a:gd name="connsiteY5" fmla="*/ 760876 h 760876"/>
                <a:gd name="connsiteX6" fmla="*/ 76088 w 1664554"/>
                <a:gd name="connsiteY6" fmla="*/ 760876 h 760876"/>
                <a:gd name="connsiteX7" fmla="*/ 0 w 1664554"/>
                <a:gd name="connsiteY7" fmla="*/ 684788 h 760876"/>
                <a:gd name="connsiteX8" fmla="*/ 0 w 1664554"/>
                <a:gd name="connsiteY8" fmla="*/ 76088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554" h="760876">
                  <a:moveTo>
                    <a:pt x="0" y="76088"/>
                  </a:moveTo>
                  <a:cubicBezTo>
                    <a:pt x="0" y="34066"/>
                    <a:pt x="34066" y="0"/>
                    <a:pt x="76088" y="0"/>
                  </a:cubicBezTo>
                  <a:lnTo>
                    <a:pt x="1588466" y="0"/>
                  </a:lnTo>
                  <a:cubicBezTo>
                    <a:pt x="1630488" y="0"/>
                    <a:pt x="1664554" y="34066"/>
                    <a:pt x="1664554" y="76088"/>
                  </a:cubicBezTo>
                  <a:lnTo>
                    <a:pt x="1664554" y="684788"/>
                  </a:lnTo>
                  <a:cubicBezTo>
                    <a:pt x="1664554" y="726810"/>
                    <a:pt x="1630488" y="760876"/>
                    <a:pt x="1588466" y="760876"/>
                  </a:cubicBezTo>
                  <a:lnTo>
                    <a:pt x="76088" y="760876"/>
                  </a:lnTo>
                  <a:cubicBezTo>
                    <a:pt x="34066" y="760876"/>
                    <a:pt x="0" y="726810"/>
                    <a:pt x="0" y="684788"/>
                  </a:cubicBezTo>
                  <a:lnTo>
                    <a:pt x="0" y="7608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405" tIns="93405" rIns="93405" bIns="93405" numCol="1" spcCol="1270" anchor="ctr" anchorCtr="0">
              <a:noAutofit/>
            </a:bodyPr>
            <a:lstStyle/>
            <a:p>
              <a:pPr marL="0" lvl="0" indent="0" algn="ctr" defTabSz="444500">
                <a:lnSpc>
                  <a:spcPct val="90000"/>
                </a:lnSpc>
                <a:spcBef>
                  <a:spcPct val="0"/>
                </a:spcBef>
                <a:spcAft>
                  <a:spcPct val="35000"/>
                </a:spcAft>
                <a:buNone/>
              </a:pPr>
              <a:r>
                <a:rPr lang="en-GB" sz="900" kern="1200" dirty="0"/>
                <a:t>Individually kick-start everyone with kits(V2) which the could use to get a feel of Raspberry </a:t>
              </a:r>
              <a:r>
                <a:rPr lang="en-GB" sz="1000" kern="1200" dirty="0"/>
                <a:t>Pi</a:t>
              </a:r>
            </a:p>
          </p:txBody>
        </p:sp>
        <p:sp>
          <p:nvSpPr>
            <p:cNvPr id="21" name="Arrow: Chevron 20">
              <a:extLst>
                <a:ext uri="{FF2B5EF4-FFF2-40B4-BE49-F238E27FC236}">
                  <a16:creationId xmlns:a16="http://schemas.microsoft.com/office/drawing/2014/main" id="{34A5EC84-16BF-4A4D-B5E0-3A207D5FB7B5}"/>
                </a:ext>
              </a:extLst>
            </p:cNvPr>
            <p:cNvSpPr/>
            <p:nvPr/>
          </p:nvSpPr>
          <p:spPr>
            <a:xfrm>
              <a:off x="6854192" y="1698263"/>
              <a:ext cx="1971183" cy="760876"/>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86F69B70-B50E-4278-BBE6-958CEF0E44E5}"/>
                </a:ext>
              </a:extLst>
            </p:cNvPr>
            <p:cNvSpPr/>
            <p:nvPr/>
          </p:nvSpPr>
          <p:spPr>
            <a:xfrm>
              <a:off x="7379840" y="1888482"/>
              <a:ext cx="1664554" cy="760876"/>
            </a:xfrm>
            <a:custGeom>
              <a:avLst/>
              <a:gdLst>
                <a:gd name="connsiteX0" fmla="*/ 0 w 1664554"/>
                <a:gd name="connsiteY0" fmla="*/ 76088 h 760876"/>
                <a:gd name="connsiteX1" fmla="*/ 76088 w 1664554"/>
                <a:gd name="connsiteY1" fmla="*/ 0 h 760876"/>
                <a:gd name="connsiteX2" fmla="*/ 1588466 w 1664554"/>
                <a:gd name="connsiteY2" fmla="*/ 0 h 760876"/>
                <a:gd name="connsiteX3" fmla="*/ 1664554 w 1664554"/>
                <a:gd name="connsiteY3" fmla="*/ 76088 h 760876"/>
                <a:gd name="connsiteX4" fmla="*/ 1664554 w 1664554"/>
                <a:gd name="connsiteY4" fmla="*/ 684788 h 760876"/>
                <a:gd name="connsiteX5" fmla="*/ 1588466 w 1664554"/>
                <a:gd name="connsiteY5" fmla="*/ 760876 h 760876"/>
                <a:gd name="connsiteX6" fmla="*/ 76088 w 1664554"/>
                <a:gd name="connsiteY6" fmla="*/ 760876 h 760876"/>
                <a:gd name="connsiteX7" fmla="*/ 0 w 1664554"/>
                <a:gd name="connsiteY7" fmla="*/ 684788 h 760876"/>
                <a:gd name="connsiteX8" fmla="*/ 0 w 1664554"/>
                <a:gd name="connsiteY8" fmla="*/ 76088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554" h="760876">
                  <a:moveTo>
                    <a:pt x="0" y="76088"/>
                  </a:moveTo>
                  <a:cubicBezTo>
                    <a:pt x="0" y="34066"/>
                    <a:pt x="34066" y="0"/>
                    <a:pt x="76088" y="0"/>
                  </a:cubicBezTo>
                  <a:lnTo>
                    <a:pt x="1588466" y="0"/>
                  </a:lnTo>
                  <a:cubicBezTo>
                    <a:pt x="1630488" y="0"/>
                    <a:pt x="1664554" y="34066"/>
                    <a:pt x="1664554" y="76088"/>
                  </a:cubicBezTo>
                  <a:lnTo>
                    <a:pt x="1664554" y="684788"/>
                  </a:lnTo>
                  <a:cubicBezTo>
                    <a:pt x="1664554" y="726810"/>
                    <a:pt x="1630488" y="760876"/>
                    <a:pt x="1588466" y="760876"/>
                  </a:cubicBezTo>
                  <a:lnTo>
                    <a:pt x="76088" y="760876"/>
                  </a:lnTo>
                  <a:cubicBezTo>
                    <a:pt x="34066" y="760876"/>
                    <a:pt x="0" y="726810"/>
                    <a:pt x="0" y="684788"/>
                  </a:cubicBezTo>
                  <a:lnTo>
                    <a:pt x="0" y="7608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405" tIns="93405" rIns="93405" bIns="93405" numCol="1" spcCol="1270" anchor="ctr" anchorCtr="0">
              <a:noAutofit/>
            </a:bodyPr>
            <a:lstStyle/>
            <a:p>
              <a:pPr marL="0" lvl="0" indent="0" algn="ctr" defTabSz="444500">
                <a:lnSpc>
                  <a:spcPct val="90000"/>
                </a:lnSpc>
                <a:spcBef>
                  <a:spcPct val="0"/>
                </a:spcBef>
                <a:spcAft>
                  <a:spcPct val="35000"/>
                </a:spcAft>
                <a:buNone/>
              </a:pPr>
              <a:r>
                <a:rPr lang="en-GB" sz="900" kern="1200" dirty="0"/>
                <a:t>Communicate each other easily and efficiently</a:t>
              </a:r>
            </a:p>
          </p:txBody>
        </p:sp>
      </p:grpSp>
      <p:sp>
        <p:nvSpPr>
          <p:cNvPr id="10" name="TextBox 9">
            <a:extLst>
              <a:ext uri="{FF2B5EF4-FFF2-40B4-BE49-F238E27FC236}">
                <a16:creationId xmlns:a16="http://schemas.microsoft.com/office/drawing/2014/main" id="{45802A42-9A1A-488C-AE82-D559BEC65C84}"/>
              </a:ext>
            </a:extLst>
          </p:cNvPr>
          <p:cNvSpPr txBox="1"/>
          <p:nvPr/>
        </p:nvSpPr>
        <p:spPr>
          <a:xfrm>
            <a:off x="1370071" y="2670731"/>
            <a:ext cx="152670" cy="406265"/>
          </a:xfrm>
          <a:prstGeom prst="rect">
            <a:avLst/>
          </a:prstGeom>
          <a:noFill/>
        </p:spPr>
        <p:txBody>
          <a:bodyPr wrap="none" rtlCol="0">
            <a:noAutofit/>
          </a:bodyPr>
          <a:lstStyle/>
          <a:p>
            <a:endParaRPr lang="en-GB" dirty="0"/>
          </a:p>
        </p:txBody>
      </p:sp>
      <p:sp>
        <p:nvSpPr>
          <p:cNvPr id="11" name="TextBox 10">
            <a:extLst>
              <a:ext uri="{FF2B5EF4-FFF2-40B4-BE49-F238E27FC236}">
                <a16:creationId xmlns:a16="http://schemas.microsoft.com/office/drawing/2014/main" id="{3D1031DF-C6C3-4D9E-8545-527F2953CEB2}"/>
              </a:ext>
            </a:extLst>
          </p:cNvPr>
          <p:cNvSpPr txBox="1"/>
          <p:nvPr/>
        </p:nvSpPr>
        <p:spPr>
          <a:xfrm>
            <a:off x="484807" y="2751107"/>
            <a:ext cx="1782505" cy="710964"/>
          </a:xfrm>
          <a:prstGeom prst="rect">
            <a:avLst/>
          </a:prstGeom>
          <a:noFill/>
        </p:spPr>
        <p:txBody>
          <a:bodyPr wrap="square" rtlCol="0">
            <a:noAutofit/>
          </a:bodyPr>
          <a:lstStyle/>
          <a:p>
            <a:r>
              <a:rPr lang="en-GB" sz="900" dirty="0"/>
              <a:t>We discussed the difficulty of the challenges and confirmed that it will be best that every person, or partner focusses on one challenge each.</a:t>
            </a:r>
          </a:p>
        </p:txBody>
      </p:sp>
      <p:sp>
        <p:nvSpPr>
          <p:cNvPr id="12" name="Rectangle 11">
            <a:extLst>
              <a:ext uri="{FF2B5EF4-FFF2-40B4-BE49-F238E27FC236}">
                <a16:creationId xmlns:a16="http://schemas.microsoft.com/office/drawing/2014/main" id="{5FDEAE79-B25F-4DFC-85CE-2D24F2B016E0}"/>
              </a:ext>
            </a:extLst>
          </p:cNvPr>
          <p:cNvSpPr/>
          <p:nvPr/>
        </p:nvSpPr>
        <p:spPr>
          <a:xfrm>
            <a:off x="3101435" y="1390944"/>
            <a:ext cx="3000753" cy="246221"/>
          </a:xfrm>
          <a:prstGeom prst="rect">
            <a:avLst/>
          </a:prstGeom>
        </p:spPr>
        <p:txBody>
          <a:bodyPr wrap="square">
            <a:spAutoFit/>
          </a:bodyPr>
          <a:lstStyle/>
          <a:p>
            <a:pPr marL="615950" lvl="1"/>
            <a:endParaRPr lang="en-GB" sz="1000" dirty="0"/>
          </a:p>
        </p:txBody>
      </p:sp>
      <p:sp>
        <p:nvSpPr>
          <p:cNvPr id="14" name="TextBox 13">
            <a:extLst>
              <a:ext uri="{FF2B5EF4-FFF2-40B4-BE49-F238E27FC236}">
                <a16:creationId xmlns:a16="http://schemas.microsoft.com/office/drawing/2014/main" id="{35F068BC-12C9-4099-9FC5-64533FC2A096}"/>
              </a:ext>
            </a:extLst>
          </p:cNvPr>
          <p:cNvSpPr txBox="1"/>
          <p:nvPr/>
        </p:nvSpPr>
        <p:spPr>
          <a:xfrm>
            <a:off x="2782317" y="2684362"/>
            <a:ext cx="1617914" cy="1625061"/>
          </a:xfrm>
          <a:prstGeom prst="rect">
            <a:avLst/>
          </a:prstGeom>
          <a:noFill/>
        </p:spPr>
        <p:txBody>
          <a:bodyPr wrap="square" rtlCol="0">
            <a:noAutofit/>
          </a:bodyPr>
          <a:lstStyle/>
          <a:p>
            <a:r>
              <a:rPr lang="en-GB" sz="900" dirty="0"/>
              <a:t>Some of the team had not touched a Raspberry Pi whilst most of the team had been programming for a couple of years – but not of Raspberry Pi, sensors </a:t>
            </a:r>
          </a:p>
          <a:p>
            <a:r>
              <a:rPr lang="en-GB" sz="900" dirty="0"/>
              <a:t>So, we decided that experienced programmers would help inexperienced programmers in booting up and guiding them through the setup.</a:t>
            </a:r>
          </a:p>
        </p:txBody>
      </p:sp>
      <p:sp>
        <p:nvSpPr>
          <p:cNvPr id="16" name="TextBox 15">
            <a:extLst>
              <a:ext uri="{FF2B5EF4-FFF2-40B4-BE49-F238E27FC236}">
                <a16:creationId xmlns:a16="http://schemas.microsoft.com/office/drawing/2014/main" id="{A10CE40E-7D2E-4F04-A531-429F6FBD9981}"/>
              </a:ext>
            </a:extLst>
          </p:cNvPr>
          <p:cNvSpPr txBox="1"/>
          <p:nvPr/>
        </p:nvSpPr>
        <p:spPr>
          <a:xfrm>
            <a:off x="4976561" y="2700901"/>
            <a:ext cx="1617914" cy="2082109"/>
          </a:xfrm>
          <a:prstGeom prst="rect">
            <a:avLst/>
          </a:prstGeom>
          <a:noFill/>
        </p:spPr>
        <p:txBody>
          <a:bodyPr wrap="square" rtlCol="0">
            <a:noAutofit/>
          </a:bodyPr>
          <a:lstStyle/>
          <a:p>
            <a:r>
              <a:rPr lang="en-GB" sz="900" dirty="0"/>
              <a:t>We discussed and decided that we needed a properly dimensioned robot (V2) which team members could use to play with and add sensors such as ultrasonic sensors, Pi Camera, line sensor, motors until they are comfortable and can control them with ease. After a couple of months, they were able to spin around, change speed, read live data, use simple loops in their code like ‘if and else’.</a:t>
            </a:r>
          </a:p>
        </p:txBody>
      </p:sp>
      <p:sp>
        <p:nvSpPr>
          <p:cNvPr id="15" name="TextBox 14">
            <a:extLst>
              <a:ext uri="{FF2B5EF4-FFF2-40B4-BE49-F238E27FC236}">
                <a16:creationId xmlns:a16="http://schemas.microsoft.com/office/drawing/2014/main" id="{1C5965EA-4C9B-4591-82A9-98971E5321E2}"/>
              </a:ext>
            </a:extLst>
          </p:cNvPr>
          <p:cNvSpPr txBox="1"/>
          <p:nvPr/>
        </p:nvSpPr>
        <p:spPr>
          <a:xfrm>
            <a:off x="7018405" y="2750550"/>
            <a:ext cx="1488388" cy="693440"/>
          </a:xfrm>
          <a:prstGeom prst="rect">
            <a:avLst/>
          </a:prstGeom>
          <a:noFill/>
        </p:spPr>
        <p:txBody>
          <a:bodyPr wrap="square" rtlCol="0">
            <a:noAutofit/>
          </a:bodyPr>
          <a:lstStyle/>
          <a:p>
            <a:pPr lvl="0"/>
            <a:r>
              <a:rPr lang="en-GB" sz="900" dirty="0"/>
              <a:t>Communicate each other through WhatsApp, GitHub and bi-weekly sessions.</a:t>
            </a:r>
          </a:p>
        </p:txBody>
      </p:sp>
      <p:sp>
        <p:nvSpPr>
          <p:cNvPr id="3" name="Slide Number Placeholder 2">
            <a:extLst>
              <a:ext uri="{FF2B5EF4-FFF2-40B4-BE49-F238E27FC236}">
                <a16:creationId xmlns:a16="http://schemas.microsoft.com/office/drawing/2014/main" id="{30D3AA3B-15D0-4119-A950-E67F1650F711}"/>
              </a:ext>
            </a:extLst>
          </p:cNvPr>
          <p:cNvSpPr>
            <a:spLocks noGrp="1"/>
          </p:cNvSpPr>
          <p:nvPr>
            <p:ph type="sldNum" idx="12"/>
          </p:nvPr>
        </p:nvSpPr>
        <p:spPr>
          <a:xfrm>
            <a:off x="5256818" y="4757297"/>
            <a:ext cx="548700" cy="393600"/>
          </a:xfrm>
        </p:spPr>
        <p:txBody>
          <a:bodyPr/>
          <a:lstStyle/>
          <a:p>
            <a:pPr marL="0" lvl="0" indent="0" algn="r" rtl="0">
              <a:spcBef>
                <a:spcPts val="0"/>
              </a:spcBef>
              <a:spcAft>
                <a:spcPts val="0"/>
              </a:spcAft>
              <a:buNone/>
            </a:pPr>
            <a:fld id="{00000000-1234-1234-1234-123412341234}" type="slidenum">
              <a:rPr lang="en" smtClean="0"/>
              <a:t>6</a:t>
            </a:fld>
            <a:r>
              <a:rPr lang="en" dirty="0"/>
              <a:t>/35</a:t>
            </a:r>
          </a:p>
        </p:txBody>
      </p:sp>
    </p:spTree>
    <p:extLst>
      <p:ext uri="{BB962C8B-B14F-4D97-AF65-F5344CB8AC3E}">
        <p14:creationId xmlns:p14="http://schemas.microsoft.com/office/powerpoint/2010/main" val="3089050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26">
            <a:extLst>
              <a:ext uri="{FF2B5EF4-FFF2-40B4-BE49-F238E27FC236}">
                <a16:creationId xmlns:a16="http://schemas.microsoft.com/office/drawing/2014/main" id="{CD3F18AB-7EE0-40AA-9DBA-1E93AF91587B}"/>
              </a:ext>
            </a:extLst>
          </p:cNvPr>
          <p:cNvSpPr txBox="1">
            <a:spLocks/>
          </p:cNvSpPr>
          <p:nvPr/>
        </p:nvSpPr>
        <p:spPr>
          <a:xfrm>
            <a:off x="941634" y="849187"/>
            <a:ext cx="6901468" cy="1239625"/>
          </a:xfrm>
          <a:prstGeom prst="rect">
            <a:avLst/>
          </a:prstGeom>
          <a:noFill/>
        </p:spPr>
        <p:txBody>
          <a:bodyPr spcFirstLastPara="1" vert="horz" wrap="square" lIns="91440" tIns="45720" rIns="91440" bIns="45720" rtlCol="0" anchor="t" anchorCtr="0">
            <a:noAutofit/>
          </a:bodyPr>
          <a:lstStyle>
            <a:lvl1pPr lvl="0" algn="l" defTabSz="342900" rtl="0" eaLnBrk="1" latinLnBrk="0" hangingPunct="1">
              <a:lnSpc>
                <a:spcPct val="100000"/>
              </a:lnSpc>
              <a:spcBef>
                <a:spcPts val="0"/>
              </a:spcBef>
              <a:spcAft>
                <a:spcPts val="0"/>
              </a:spcAft>
              <a:buClr>
                <a:schemeClr val="dk1"/>
              </a:buClr>
              <a:buSzPts val="1800"/>
              <a:buNone/>
              <a:defRPr sz="1800" b="1" kern="1200">
                <a:solidFill>
                  <a:schemeClr val="accent1"/>
                </a:solidFill>
                <a:latin typeface="+mj-lt"/>
                <a:ea typeface="+mj-ea"/>
                <a:cs typeface="+mj-cs"/>
              </a:defRPr>
            </a:lvl1pPr>
            <a:lvl2pPr lvl="1" algn="l" eaLnBrk="1" hangingPunct="1">
              <a:lnSpc>
                <a:spcPct val="100000"/>
              </a:lnSpc>
              <a:spcBef>
                <a:spcPts val="0"/>
              </a:spcBef>
              <a:spcAft>
                <a:spcPts val="0"/>
              </a:spcAft>
              <a:buClr>
                <a:schemeClr val="dk1"/>
              </a:buClr>
              <a:buSzPts val="1800"/>
              <a:buNone/>
              <a:defRPr sz="1800" b="1">
                <a:solidFill>
                  <a:schemeClr val="accent1"/>
                </a:solidFill>
              </a:defRPr>
            </a:lvl2pPr>
            <a:lvl3pPr lvl="2" algn="l" eaLnBrk="1" hangingPunct="1">
              <a:lnSpc>
                <a:spcPct val="100000"/>
              </a:lnSpc>
              <a:spcBef>
                <a:spcPts val="0"/>
              </a:spcBef>
              <a:spcAft>
                <a:spcPts val="0"/>
              </a:spcAft>
              <a:buClr>
                <a:schemeClr val="dk1"/>
              </a:buClr>
              <a:buSzPts val="1800"/>
              <a:buNone/>
              <a:defRPr sz="1800" b="1">
                <a:solidFill>
                  <a:schemeClr val="accent1"/>
                </a:solidFill>
              </a:defRPr>
            </a:lvl3pPr>
            <a:lvl4pPr lvl="3" algn="l" eaLnBrk="1" hangingPunct="1">
              <a:lnSpc>
                <a:spcPct val="100000"/>
              </a:lnSpc>
              <a:spcBef>
                <a:spcPts val="0"/>
              </a:spcBef>
              <a:spcAft>
                <a:spcPts val="0"/>
              </a:spcAft>
              <a:buClr>
                <a:schemeClr val="dk1"/>
              </a:buClr>
              <a:buSzPts val="1800"/>
              <a:buNone/>
              <a:defRPr sz="1800" b="1">
                <a:solidFill>
                  <a:schemeClr val="accent1"/>
                </a:solidFill>
              </a:defRPr>
            </a:lvl4pPr>
            <a:lvl5pPr lvl="4" algn="l" eaLnBrk="1" hangingPunct="1">
              <a:lnSpc>
                <a:spcPct val="100000"/>
              </a:lnSpc>
              <a:spcBef>
                <a:spcPts val="0"/>
              </a:spcBef>
              <a:spcAft>
                <a:spcPts val="0"/>
              </a:spcAft>
              <a:buClr>
                <a:schemeClr val="dk1"/>
              </a:buClr>
              <a:buSzPts val="1800"/>
              <a:buNone/>
              <a:defRPr sz="1800" b="1">
                <a:solidFill>
                  <a:schemeClr val="accent1"/>
                </a:solidFill>
              </a:defRPr>
            </a:lvl5pPr>
            <a:lvl6pPr lvl="5" algn="l" eaLnBrk="1" hangingPunct="1">
              <a:lnSpc>
                <a:spcPct val="100000"/>
              </a:lnSpc>
              <a:spcBef>
                <a:spcPts val="0"/>
              </a:spcBef>
              <a:spcAft>
                <a:spcPts val="0"/>
              </a:spcAft>
              <a:buClr>
                <a:schemeClr val="dk1"/>
              </a:buClr>
              <a:buSzPts val="1800"/>
              <a:buNone/>
              <a:defRPr sz="1800" b="1">
                <a:solidFill>
                  <a:schemeClr val="accent1"/>
                </a:solidFill>
              </a:defRPr>
            </a:lvl6pPr>
            <a:lvl7pPr lvl="6" algn="l" eaLnBrk="1" hangingPunct="1">
              <a:lnSpc>
                <a:spcPct val="100000"/>
              </a:lnSpc>
              <a:spcBef>
                <a:spcPts val="0"/>
              </a:spcBef>
              <a:spcAft>
                <a:spcPts val="0"/>
              </a:spcAft>
              <a:buClr>
                <a:schemeClr val="dk1"/>
              </a:buClr>
              <a:buSzPts val="1800"/>
              <a:buNone/>
              <a:defRPr sz="1800" b="1">
                <a:solidFill>
                  <a:schemeClr val="accent1"/>
                </a:solidFill>
              </a:defRPr>
            </a:lvl7pPr>
            <a:lvl8pPr lvl="7" algn="l" eaLnBrk="1" hangingPunct="1">
              <a:lnSpc>
                <a:spcPct val="100000"/>
              </a:lnSpc>
              <a:spcBef>
                <a:spcPts val="0"/>
              </a:spcBef>
              <a:spcAft>
                <a:spcPts val="0"/>
              </a:spcAft>
              <a:buClr>
                <a:schemeClr val="dk1"/>
              </a:buClr>
              <a:buSzPts val="1800"/>
              <a:buNone/>
              <a:defRPr sz="1800" b="1">
                <a:solidFill>
                  <a:schemeClr val="accent1"/>
                </a:solidFill>
              </a:defRPr>
            </a:lvl8pPr>
            <a:lvl9pPr lvl="8" algn="l" eaLnBrk="1" hangingPunct="1">
              <a:lnSpc>
                <a:spcPct val="100000"/>
              </a:lnSpc>
              <a:spcBef>
                <a:spcPts val="0"/>
              </a:spcBef>
              <a:spcAft>
                <a:spcPts val="0"/>
              </a:spcAft>
              <a:buClr>
                <a:schemeClr val="dk1"/>
              </a:buClr>
              <a:buSzPts val="1800"/>
              <a:buNone/>
              <a:defRPr sz="1800" b="1">
                <a:solidFill>
                  <a:schemeClr val="accent1"/>
                </a:solidFill>
              </a:defRPr>
            </a:lvl9pPr>
          </a:lstStyle>
          <a:p>
            <a:pPr defTabSz="457200">
              <a:lnSpc>
                <a:spcPct val="90000"/>
              </a:lnSpc>
              <a:spcBef>
                <a:spcPct val="0"/>
              </a:spcBef>
            </a:pPr>
            <a:r>
              <a:rPr lang="en-US" sz="2700" b="0" dirty="0"/>
              <a:t>Team Coordination</a:t>
            </a:r>
          </a:p>
        </p:txBody>
      </p:sp>
      <p:sp>
        <p:nvSpPr>
          <p:cNvPr id="5" name="Google Shape;143;p26">
            <a:extLst>
              <a:ext uri="{FF2B5EF4-FFF2-40B4-BE49-F238E27FC236}">
                <a16:creationId xmlns:a16="http://schemas.microsoft.com/office/drawing/2014/main" id="{BDE87C8C-6AB1-4178-824D-0B5B9BFB267C}"/>
              </a:ext>
            </a:extLst>
          </p:cNvPr>
          <p:cNvSpPr txBox="1">
            <a:spLocks/>
          </p:cNvSpPr>
          <p:nvPr/>
        </p:nvSpPr>
        <p:spPr>
          <a:xfrm>
            <a:off x="3692376" y="1859870"/>
            <a:ext cx="3308007" cy="2826430"/>
          </a:xfrm>
          <a:prstGeom prst="rect">
            <a:avLst/>
          </a:prstGeom>
          <a:noFill/>
        </p:spPr>
        <p:txBody>
          <a:bodyPr spcFirstLastPara="1" vert="horz" wrap="square" lIns="91440" tIns="45720" rIns="91440" bIns="45720" rtlCol="0" anchor="t" anchorCtr="0">
            <a:normAutofit/>
          </a:bodyPr>
          <a:lstStyle>
            <a:lvl1pPr marL="457200" lvl="0" indent="-317500" algn="l" defTabSz="342900" rtl="0" eaLnBrk="1" latinLnBrk="0" hangingPunct="1">
              <a:lnSpc>
                <a:spcPct val="115000"/>
              </a:lnSpc>
              <a:spcBef>
                <a:spcPts val="0"/>
              </a:spcBef>
              <a:spcAft>
                <a:spcPts val="0"/>
              </a:spcAft>
              <a:buClr>
                <a:schemeClr val="dk2"/>
              </a:buClr>
              <a:buSzPts val="1400"/>
              <a:buFont typeface="Wingdings 3" charset="2"/>
              <a:buChar char="●"/>
              <a:defRPr sz="1400" kern="1200">
                <a:solidFill>
                  <a:schemeClr val="dk2"/>
                </a:solidFill>
                <a:latin typeface="+mn-lt"/>
                <a:ea typeface="+mn-ea"/>
                <a:cs typeface="+mn-cs"/>
              </a:defRPr>
            </a:lvl1pPr>
            <a:lvl2pPr marL="914400" lvl="1"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2pPr>
            <a:lvl3pPr marL="1371600" lvl="2"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3pPr>
            <a:lvl4pPr marL="1828800" lvl="3"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4pPr>
            <a:lvl5pPr marL="2286000" lvl="4"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5pPr>
            <a:lvl6pPr marL="2743200" lvl="5"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6pPr>
            <a:lvl7pPr marL="3200400" lvl="6"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7pPr>
            <a:lvl8pPr marL="3657600" lvl="7" indent="-304800" algn="l" defTabSz="342900" rtl="0" eaLnBrk="1" latinLnBrk="0" hangingPunct="1">
              <a:lnSpc>
                <a:spcPct val="115000"/>
              </a:lnSpc>
              <a:spcBef>
                <a:spcPts val="1600"/>
              </a:spcBef>
              <a:spcAft>
                <a:spcPts val="0"/>
              </a:spcAft>
              <a:buClr>
                <a:schemeClr val="dk2"/>
              </a:buClr>
              <a:buSzPts val="1200"/>
              <a:buFont typeface="Wingdings 3" charset="2"/>
              <a:buChar char="○"/>
              <a:defRPr sz="1200" kern="1200">
                <a:solidFill>
                  <a:schemeClr val="dk2"/>
                </a:solidFill>
                <a:latin typeface="+mn-lt"/>
                <a:ea typeface="+mn-ea"/>
                <a:cs typeface="+mn-cs"/>
              </a:defRPr>
            </a:lvl8pPr>
            <a:lvl9pPr marL="4114800" lvl="8" indent="-304800" algn="l" defTabSz="342900" rtl="0" eaLnBrk="1" latinLnBrk="0" hangingPunct="1">
              <a:lnSpc>
                <a:spcPct val="115000"/>
              </a:lnSpc>
              <a:spcBef>
                <a:spcPts val="1600"/>
              </a:spcBef>
              <a:spcAft>
                <a:spcPts val="1600"/>
              </a:spcAft>
              <a:buClr>
                <a:schemeClr val="dk2"/>
              </a:buClr>
              <a:buSzPts val="1200"/>
              <a:buFont typeface="Wingdings 3" charset="2"/>
              <a:buChar char="■"/>
              <a:defRPr sz="1200" kern="1200">
                <a:solidFill>
                  <a:schemeClr val="dk2"/>
                </a:solidFill>
                <a:latin typeface="+mn-lt"/>
                <a:ea typeface="+mn-ea"/>
                <a:cs typeface="+mn-cs"/>
              </a:defRPr>
            </a:lvl9pPr>
          </a:lstStyle>
          <a:p>
            <a:pPr marL="0" indent="0" defTabSz="457200">
              <a:spcBef>
                <a:spcPts val="1000"/>
              </a:spcBef>
              <a:buClr>
                <a:schemeClr val="accent1"/>
              </a:buClr>
              <a:buSzPct val="80000"/>
              <a:buFont typeface="Wingdings 3" charset="2"/>
              <a:buNone/>
            </a:pPr>
            <a:r>
              <a:rPr lang="en-US" dirty="0">
                <a:solidFill>
                  <a:schemeClr val="tx1">
                    <a:lumMod val="75000"/>
                    <a:lumOff val="25000"/>
                  </a:schemeClr>
                </a:solidFill>
              </a:rPr>
              <a:t>When we all had a clear picture of our robot and code, we all had one big question: How will we share the code with each other? We decided that Github would be the best. Our Github repository is at: </a:t>
            </a:r>
            <a:r>
              <a:rPr lang="en-US" u="sng" dirty="0">
                <a:solidFill>
                  <a:schemeClr val="tx1">
                    <a:lumMod val="75000"/>
                    <a:lumOff val="25000"/>
                  </a:schemeClr>
                </a:solidFill>
                <a:sym typeface="Arial"/>
                <a:hlinkClick r:id="rId3"/>
              </a:rPr>
              <a:t>https://github.com/andrewfell/CERC-PIWars2019</a:t>
            </a:r>
            <a:endParaRPr lang="en-US" dirty="0">
              <a:solidFill>
                <a:schemeClr val="tx1">
                  <a:lumMod val="75000"/>
                  <a:lumOff val="25000"/>
                </a:schemeClr>
              </a:solidFill>
            </a:endParaRPr>
          </a:p>
        </p:txBody>
      </p:sp>
      <p:pic>
        <p:nvPicPr>
          <p:cNvPr id="6" name="Google Shape;141;p26">
            <a:extLst>
              <a:ext uri="{FF2B5EF4-FFF2-40B4-BE49-F238E27FC236}">
                <a16:creationId xmlns:a16="http://schemas.microsoft.com/office/drawing/2014/main" id="{C9B0EB6C-CA74-42C6-AB91-E8A63A1F5F44}"/>
              </a:ext>
            </a:extLst>
          </p:cNvPr>
          <p:cNvPicPr preferRelativeResize="0"/>
          <p:nvPr/>
        </p:nvPicPr>
        <p:blipFill rotWithShape="1">
          <a:blip r:embed="rId4"/>
          <a:srcRect t="10058" b="10050"/>
          <a:stretch/>
        </p:blipFill>
        <p:spPr>
          <a:xfrm>
            <a:off x="326482" y="2137305"/>
            <a:ext cx="2890861" cy="2309566"/>
          </a:xfrm>
          <a:prstGeom prst="rect">
            <a:avLst/>
          </a:prstGeom>
          <a:noFill/>
        </p:spPr>
      </p:pic>
      <p:sp>
        <p:nvSpPr>
          <p:cNvPr id="7" name="Title 6">
            <a:extLst>
              <a:ext uri="{FF2B5EF4-FFF2-40B4-BE49-F238E27FC236}">
                <a16:creationId xmlns:a16="http://schemas.microsoft.com/office/drawing/2014/main" id="{74B6860A-E704-4E8F-A760-CA214305E355}"/>
              </a:ext>
            </a:extLst>
          </p:cNvPr>
          <p:cNvSpPr>
            <a:spLocks noGrp="1"/>
          </p:cNvSpPr>
          <p:nvPr>
            <p:ph type="title"/>
          </p:nvPr>
        </p:nvSpPr>
        <p:spPr/>
        <p:txBody>
          <a:bodyPr/>
          <a:lstStyle/>
          <a:p>
            <a:endParaRPr lang="en-GB" dirty="0"/>
          </a:p>
        </p:txBody>
      </p:sp>
      <p:sp>
        <p:nvSpPr>
          <p:cNvPr id="8" name="Text Placeholder 7">
            <a:extLst>
              <a:ext uri="{FF2B5EF4-FFF2-40B4-BE49-F238E27FC236}">
                <a16:creationId xmlns:a16="http://schemas.microsoft.com/office/drawing/2014/main" id="{77F571BF-E3A4-404C-A4D1-99B6E9C208C5}"/>
              </a:ext>
            </a:extLst>
          </p:cNvPr>
          <p:cNvSpPr>
            <a:spLocks noGrp="1"/>
          </p:cNvSpPr>
          <p:nvPr>
            <p:ph type="body" idx="1"/>
          </p:nvPr>
        </p:nvSpPr>
        <p:spPr/>
        <p:txBody>
          <a:bodyPr/>
          <a:lstStyle/>
          <a:p>
            <a:endParaRPr lang="en-GB" dirty="0"/>
          </a:p>
        </p:txBody>
      </p:sp>
      <p:sp>
        <p:nvSpPr>
          <p:cNvPr id="9" name="Content Placeholder 8">
            <a:extLst>
              <a:ext uri="{FF2B5EF4-FFF2-40B4-BE49-F238E27FC236}">
                <a16:creationId xmlns:a16="http://schemas.microsoft.com/office/drawing/2014/main" id="{77C68ED8-E854-45CF-89A3-B21A60FAFD95}"/>
              </a:ext>
            </a:extLst>
          </p:cNvPr>
          <p:cNvSpPr>
            <a:spLocks noGrp="1"/>
          </p:cNvSpPr>
          <p:nvPr>
            <p:ph sz="half" idx="2"/>
          </p:nvPr>
        </p:nvSpPr>
        <p:spPr/>
        <p:txBody>
          <a:bodyPr/>
          <a:lstStyle/>
          <a:p>
            <a:endParaRPr lang="en-GB" dirty="0"/>
          </a:p>
        </p:txBody>
      </p:sp>
      <p:sp>
        <p:nvSpPr>
          <p:cNvPr id="10" name="Text Placeholder 9">
            <a:extLst>
              <a:ext uri="{FF2B5EF4-FFF2-40B4-BE49-F238E27FC236}">
                <a16:creationId xmlns:a16="http://schemas.microsoft.com/office/drawing/2014/main" id="{56919A08-9E64-446C-B6D9-91F8E0A8886B}"/>
              </a:ext>
            </a:extLst>
          </p:cNvPr>
          <p:cNvSpPr>
            <a:spLocks noGrp="1"/>
          </p:cNvSpPr>
          <p:nvPr>
            <p:ph type="body" sz="quarter" idx="3"/>
          </p:nvPr>
        </p:nvSpPr>
        <p:spPr/>
        <p:txBody>
          <a:bodyPr/>
          <a:lstStyle/>
          <a:p>
            <a:endParaRPr lang="en-GB" dirty="0"/>
          </a:p>
        </p:txBody>
      </p:sp>
      <p:sp>
        <p:nvSpPr>
          <p:cNvPr id="3" name="Footer Placeholder 2">
            <a:extLst>
              <a:ext uri="{FF2B5EF4-FFF2-40B4-BE49-F238E27FC236}">
                <a16:creationId xmlns:a16="http://schemas.microsoft.com/office/drawing/2014/main" id="{31880CE4-16D8-4868-981D-072C79C8B43F}"/>
              </a:ext>
            </a:extLst>
          </p:cNvPr>
          <p:cNvSpPr>
            <a:spLocks noGrp="1"/>
          </p:cNvSpPr>
          <p:nvPr>
            <p:ph type="ftr" sz="quarter" idx="11"/>
          </p:nvPr>
        </p:nvSpPr>
        <p:spPr/>
        <p:txBody>
          <a:bodyPr/>
          <a:lstStyle/>
          <a:p>
            <a:r>
              <a:rPr lang="en-US" dirty="0"/>
              <a:t>TO BOLDLY GO WHERE NO PI BOT HAS GONE BEFORE.</a:t>
            </a:r>
          </a:p>
        </p:txBody>
      </p:sp>
      <p:sp>
        <p:nvSpPr>
          <p:cNvPr id="2" name="Slide Number Placeholder 1">
            <a:extLst>
              <a:ext uri="{FF2B5EF4-FFF2-40B4-BE49-F238E27FC236}">
                <a16:creationId xmlns:a16="http://schemas.microsoft.com/office/drawing/2014/main" id="{8839E13D-FDE9-49AC-BE19-536AAFB7EB57}"/>
              </a:ext>
            </a:extLst>
          </p:cNvPr>
          <p:cNvSpPr>
            <a:spLocks noGrp="1"/>
          </p:cNvSpPr>
          <p:nvPr>
            <p:ph type="sldNum" idx="12"/>
          </p:nvPr>
        </p:nvSpPr>
        <p:spPr>
          <a:xfrm>
            <a:off x="5256818" y="4757297"/>
            <a:ext cx="548700" cy="393600"/>
          </a:xfrm>
        </p:spPr>
        <p:txBody>
          <a:bodyPr/>
          <a:lstStyle/>
          <a:p>
            <a:pPr marL="0" lvl="0" indent="0" algn="r" rtl="0">
              <a:spcBef>
                <a:spcPts val="0"/>
              </a:spcBef>
              <a:spcAft>
                <a:spcPts val="0"/>
              </a:spcAft>
              <a:buNone/>
            </a:pPr>
            <a:fld id="{00000000-1234-1234-1234-123412341234}" type="slidenum">
              <a:rPr lang="en" smtClean="0"/>
              <a:t>7</a:t>
            </a:fld>
            <a:r>
              <a:rPr lang="en" dirty="0"/>
              <a:t>/35</a:t>
            </a:r>
          </a:p>
        </p:txBody>
      </p:sp>
    </p:spTree>
    <p:extLst>
      <p:ext uri="{BB962C8B-B14F-4D97-AF65-F5344CB8AC3E}">
        <p14:creationId xmlns:p14="http://schemas.microsoft.com/office/powerpoint/2010/main" val="3454361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6351"/>
            <a:ext cx="3572669" cy="5149850"/>
            <a:chOff x="67175" y="-8467"/>
            <a:chExt cx="4763558" cy="6866467"/>
          </a:xfrm>
        </p:grpSpPr>
        <p:cxnSp>
          <p:nvCxnSpPr>
            <p:cNvPr id="10" name="Straight Connector 9">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83FDE0A-4872-4058-A0B0-E246E1FC3625}"/>
              </a:ext>
            </a:extLst>
          </p:cNvPr>
          <p:cNvSpPr>
            <a:spLocks noGrp="1"/>
          </p:cNvSpPr>
          <p:nvPr>
            <p:ph type="ctrTitle"/>
          </p:nvPr>
        </p:nvSpPr>
        <p:spPr>
          <a:xfrm>
            <a:off x="508001" y="962025"/>
            <a:ext cx="3822045" cy="3230361"/>
          </a:xfrm>
        </p:spPr>
        <p:txBody>
          <a:bodyPr anchor="ctr">
            <a:normAutofit/>
          </a:bodyPr>
          <a:lstStyle/>
          <a:p>
            <a:r>
              <a:rPr lang="en-GB" dirty="0"/>
              <a:t>The Build of the Robots</a:t>
            </a:r>
          </a:p>
        </p:txBody>
      </p:sp>
      <p:sp>
        <p:nvSpPr>
          <p:cNvPr id="18" name="Freeform: Shape 17">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6351"/>
            <a:ext cx="3806198" cy="5149851"/>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9011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F845-E615-4E86-8171-44AE8ADAB5EC}"/>
              </a:ext>
            </a:extLst>
          </p:cNvPr>
          <p:cNvSpPr>
            <a:spLocks noGrp="1"/>
          </p:cNvSpPr>
          <p:nvPr>
            <p:ph type="title"/>
          </p:nvPr>
        </p:nvSpPr>
        <p:spPr/>
        <p:txBody>
          <a:bodyPr/>
          <a:lstStyle/>
          <a:p>
            <a:r>
              <a:rPr lang="en-GB" dirty="0"/>
              <a:t>The Build – V1</a:t>
            </a:r>
          </a:p>
        </p:txBody>
      </p:sp>
      <p:pic>
        <p:nvPicPr>
          <p:cNvPr id="1026" name="Picture 2" descr="https://lh4.googleusercontent.com/yS4zSurO6w7EwHTRjooXoIP6J6tPGlA6ohSqB5AJUR5wfVmKqMsu1YSrMOxs1ATd1vPsYZqx-xuqfevFnCRkvZQtdKB-SflNopap0EO10wX6cEs2AIjV96vNKzPJf7ALPQnqHV2l">
            <a:extLst>
              <a:ext uri="{FF2B5EF4-FFF2-40B4-BE49-F238E27FC236}">
                <a16:creationId xmlns:a16="http://schemas.microsoft.com/office/drawing/2014/main" id="{9FE5CE26-2F9B-4D1E-B37B-365692D77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890" y="903350"/>
            <a:ext cx="5044440" cy="375680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Line 2">
            <a:extLst>
              <a:ext uri="{FF2B5EF4-FFF2-40B4-BE49-F238E27FC236}">
                <a16:creationId xmlns:a16="http://schemas.microsoft.com/office/drawing/2014/main" id="{528C28EF-898F-42FF-AA04-9EAFC9EFF686}"/>
              </a:ext>
            </a:extLst>
          </p:cNvPr>
          <p:cNvSpPr/>
          <p:nvPr/>
        </p:nvSpPr>
        <p:spPr>
          <a:xfrm>
            <a:off x="1722120" y="1363980"/>
            <a:ext cx="1272540" cy="677108"/>
          </a:xfrm>
          <a:prstGeom prst="borderCallout1">
            <a:avLst>
              <a:gd name="adj1" fmla="val 5170"/>
              <a:gd name="adj2" fmla="val 100649"/>
              <a:gd name="adj3" fmla="val 44750"/>
              <a:gd name="adj4" fmla="val 323943"/>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sp>
        <p:nvSpPr>
          <p:cNvPr id="4" name="TextBox 3">
            <a:extLst>
              <a:ext uri="{FF2B5EF4-FFF2-40B4-BE49-F238E27FC236}">
                <a16:creationId xmlns:a16="http://schemas.microsoft.com/office/drawing/2014/main" id="{CB86A842-6540-47DD-A62F-55DC956A1F9A}"/>
              </a:ext>
            </a:extLst>
          </p:cNvPr>
          <p:cNvSpPr txBox="1"/>
          <p:nvPr/>
        </p:nvSpPr>
        <p:spPr>
          <a:xfrm>
            <a:off x="1722120" y="1363980"/>
            <a:ext cx="1272540" cy="646331"/>
          </a:xfrm>
          <a:prstGeom prst="rect">
            <a:avLst/>
          </a:prstGeom>
          <a:noFill/>
        </p:spPr>
        <p:txBody>
          <a:bodyPr wrap="square" rtlCol="0">
            <a:spAutoFit/>
          </a:bodyPr>
          <a:lstStyle/>
          <a:p>
            <a:r>
              <a:rPr lang="en-GB" sz="900" dirty="0"/>
              <a:t>Ultrasonic sensor used for checking if the robot has hit a wall</a:t>
            </a:r>
          </a:p>
        </p:txBody>
      </p:sp>
      <p:sp>
        <p:nvSpPr>
          <p:cNvPr id="6" name="Callout: Line 5">
            <a:extLst>
              <a:ext uri="{FF2B5EF4-FFF2-40B4-BE49-F238E27FC236}">
                <a16:creationId xmlns:a16="http://schemas.microsoft.com/office/drawing/2014/main" id="{85BAFE25-C6D8-4461-B238-C4C3D5896BF1}"/>
              </a:ext>
            </a:extLst>
          </p:cNvPr>
          <p:cNvSpPr/>
          <p:nvPr/>
        </p:nvSpPr>
        <p:spPr>
          <a:xfrm>
            <a:off x="1554480" y="2972250"/>
            <a:ext cx="1272540" cy="677108"/>
          </a:xfrm>
          <a:prstGeom prst="borderCallout1">
            <a:avLst>
              <a:gd name="adj1" fmla="val 5170"/>
              <a:gd name="adj2" fmla="val 100649"/>
              <a:gd name="adj3" fmla="val -54283"/>
              <a:gd name="adj4" fmla="val 364662"/>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sp>
        <p:nvSpPr>
          <p:cNvPr id="5" name="TextBox 4">
            <a:extLst>
              <a:ext uri="{FF2B5EF4-FFF2-40B4-BE49-F238E27FC236}">
                <a16:creationId xmlns:a16="http://schemas.microsoft.com/office/drawing/2014/main" id="{048B8FD0-63A6-42A2-B8FD-BBAB3D0A1A5E}"/>
              </a:ext>
            </a:extLst>
          </p:cNvPr>
          <p:cNvSpPr txBox="1"/>
          <p:nvPr/>
        </p:nvSpPr>
        <p:spPr>
          <a:xfrm>
            <a:off x="1554480" y="2972250"/>
            <a:ext cx="1272540" cy="677108"/>
          </a:xfrm>
          <a:prstGeom prst="rect">
            <a:avLst/>
          </a:prstGeom>
          <a:noFill/>
        </p:spPr>
        <p:txBody>
          <a:bodyPr wrap="square" rtlCol="0">
            <a:spAutoFit/>
          </a:bodyPr>
          <a:lstStyle/>
          <a:p>
            <a:r>
              <a:rPr lang="en-GB" sz="900" dirty="0"/>
              <a:t>The Raspberry Pi 3 used for crunching the data from the ultrasonic sensors</a:t>
            </a:r>
            <a:r>
              <a:rPr lang="en-GB" sz="950" dirty="0"/>
              <a:t>.</a:t>
            </a:r>
          </a:p>
        </p:txBody>
      </p:sp>
      <p:sp>
        <p:nvSpPr>
          <p:cNvPr id="8" name="Callout: Line 7">
            <a:extLst>
              <a:ext uri="{FF2B5EF4-FFF2-40B4-BE49-F238E27FC236}">
                <a16:creationId xmlns:a16="http://schemas.microsoft.com/office/drawing/2014/main" id="{2A0C0297-AAE5-4AA8-8C50-7A1783510FF3}"/>
              </a:ext>
            </a:extLst>
          </p:cNvPr>
          <p:cNvSpPr/>
          <p:nvPr/>
        </p:nvSpPr>
        <p:spPr>
          <a:xfrm>
            <a:off x="1242060" y="4241966"/>
            <a:ext cx="1272540" cy="677108"/>
          </a:xfrm>
          <a:prstGeom prst="borderCallout1">
            <a:avLst>
              <a:gd name="adj1" fmla="val 5170"/>
              <a:gd name="adj2" fmla="val 100649"/>
              <a:gd name="adj3" fmla="val -137560"/>
              <a:gd name="adj4" fmla="val 452685"/>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sp>
        <p:nvSpPr>
          <p:cNvPr id="7" name="TextBox 6">
            <a:extLst>
              <a:ext uri="{FF2B5EF4-FFF2-40B4-BE49-F238E27FC236}">
                <a16:creationId xmlns:a16="http://schemas.microsoft.com/office/drawing/2014/main" id="{18DE5B7D-F5D1-4D49-ADF3-73CFE67E72E7}"/>
              </a:ext>
            </a:extLst>
          </p:cNvPr>
          <p:cNvSpPr txBox="1"/>
          <p:nvPr/>
        </p:nvSpPr>
        <p:spPr>
          <a:xfrm>
            <a:off x="1272540" y="4236720"/>
            <a:ext cx="1257300" cy="507831"/>
          </a:xfrm>
          <a:prstGeom prst="rect">
            <a:avLst/>
          </a:prstGeom>
          <a:noFill/>
        </p:spPr>
        <p:txBody>
          <a:bodyPr wrap="square" rtlCol="0">
            <a:spAutoFit/>
          </a:bodyPr>
          <a:lstStyle/>
          <a:p>
            <a:r>
              <a:rPr lang="en-GB" sz="900" dirty="0"/>
              <a:t>Motors, which are controlled from the motor controller</a:t>
            </a:r>
          </a:p>
        </p:txBody>
      </p:sp>
      <p:sp>
        <p:nvSpPr>
          <p:cNvPr id="10" name="Callout: Line 9">
            <a:extLst>
              <a:ext uri="{FF2B5EF4-FFF2-40B4-BE49-F238E27FC236}">
                <a16:creationId xmlns:a16="http://schemas.microsoft.com/office/drawing/2014/main" id="{A05DD7AE-5B0C-4C7E-8934-7F792D70109B}"/>
              </a:ext>
            </a:extLst>
          </p:cNvPr>
          <p:cNvSpPr/>
          <p:nvPr/>
        </p:nvSpPr>
        <p:spPr>
          <a:xfrm>
            <a:off x="176985" y="2199892"/>
            <a:ext cx="1272540" cy="677108"/>
          </a:xfrm>
          <a:prstGeom prst="borderCallout1">
            <a:avLst>
              <a:gd name="adj1" fmla="val 5170"/>
              <a:gd name="adj2" fmla="val 100649"/>
              <a:gd name="adj3" fmla="val -11518"/>
              <a:gd name="adj4" fmla="val 467056"/>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sp>
        <p:nvSpPr>
          <p:cNvPr id="9" name="TextBox 8">
            <a:extLst>
              <a:ext uri="{FF2B5EF4-FFF2-40B4-BE49-F238E27FC236}">
                <a16:creationId xmlns:a16="http://schemas.microsoft.com/office/drawing/2014/main" id="{1CB65AFD-959D-4F56-BF2F-F83B8A37669A}"/>
              </a:ext>
            </a:extLst>
          </p:cNvPr>
          <p:cNvSpPr txBox="1"/>
          <p:nvPr/>
        </p:nvSpPr>
        <p:spPr>
          <a:xfrm>
            <a:off x="239670" y="2209800"/>
            <a:ext cx="1185270" cy="646331"/>
          </a:xfrm>
          <a:prstGeom prst="rect">
            <a:avLst/>
          </a:prstGeom>
          <a:noFill/>
        </p:spPr>
        <p:txBody>
          <a:bodyPr wrap="square" rtlCol="0">
            <a:spAutoFit/>
          </a:bodyPr>
          <a:lstStyle/>
          <a:p>
            <a:r>
              <a:rPr lang="en-GB" sz="900" dirty="0"/>
              <a:t>Raspiro motor controller board which drive the motors.</a:t>
            </a:r>
          </a:p>
        </p:txBody>
      </p:sp>
      <p:sp>
        <p:nvSpPr>
          <p:cNvPr id="12" name="Callout: Line 11">
            <a:extLst>
              <a:ext uri="{FF2B5EF4-FFF2-40B4-BE49-F238E27FC236}">
                <a16:creationId xmlns:a16="http://schemas.microsoft.com/office/drawing/2014/main" id="{33AF6D3A-C701-4FDB-8C29-E8D966C7C204}"/>
              </a:ext>
            </a:extLst>
          </p:cNvPr>
          <p:cNvSpPr/>
          <p:nvPr/>
        </p:nvSpPr>
        <p:spPr>
          <a:xfrm>
            <a:off x="3999135" y="144796"/>
            <a:ext cx="1272540" cy="677108"/>
          </a:xfrm>
          <a:prstGeom prst="borderCallout1">
            <a:avLst>
              <a:gd name="adj1" fmla="val 5170"/>
              <a:gd name="adj2" fmla="val 100649"/>
              <a:gd name="adj3" fmla="val 356480"/>
              <a:gd name="adj4" fmla="val 292206"/>
            </a:avLst>
          </a:prstGeom>
          <a:noFill/>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sp>
        <p:nvSpPr>
          <p:cNvPr id="11" name="TextBox 10">
            <a:extLst>
              <a:ext uri="{FF2B5EF4-FFF2-40B4-BE49-F238E27FC236}">
                <a16:creationId xmlns:a16="http://schemas.microsoft.com/office/drawing/2014/main" id="{D75C4CA5-F665-40C7-A7C2-4A29427A16C5}"/>
              </a:ext>
            </a:extLst>
          </p:cNvPr>
          <p:cNvSpPr txBox="1"/>
          <p:nvPr/>
        </p:nvSpPr>
        <p:spPr>
          <a:xfrm>
            <a:off x="3985260" y="137160"/>
            <a:ext cx="1287780" cy="507831"/>
          </a:xfrm>
          <a:prstGeom prst="rect">
            <a:avLst/>
          </a:prstGeom>
          <a:noFill/>
        </p:spPr>
        <p:txBody>
          <a:bodyPr wrap="square" rtlCol="0">
            <a:spAutoFit/>
          </a:bodyPr>
          <a:lstStyle/>
          <a:p>
            <a:r>
              <a:rPr lang="en-GB" sz="900" dirty="0"/>
              <a:t>Battery pack which are connected to the Raspiro.</a:t>
            </a:r>
          </a:p>
        </p:txBody>
      </p:sp>
      <p:sp>
        <p:nvSpPr>
          <p:cNvPr id="14" name="Footer Placeholder 13">
            <a:extLst>
              <a:ext uri="{FF2B5EF4-FFF2-40B4-BE49-F238E27FC236}">
                <a16:creationId xmlns:a16="http://schemas.microsoft.com/office/drawing/2014/main" id="{357857D1-A011-4784-9936-510C13F287C8}"/>
              </a:ext>
            </a:extLst>
          </p:cNvPr>
          <p:cNvSpPr>
            <a:spLocks noGrp="1"/>
          </p:cNvSpPr>
          <p:nvPr>
            <p:ph type="ftr" sz="quarter" idx="11"/>
          </p:nvPr>
        </p:nvSpPr>
        <p:spPr/>
        <p:txBody>
          <a:bodyPr/>
          <a:lstStyle/>
          <a:p>
            <a:r>
              <a:rPr lang="en-US" dirty="0"/>
              <a:t>TO BOLDLY GO WHERE NO PI BOT HAS GONE BEFORE.</a:t>
            </a:r>
          </a:p>
        </p:txBody>
      </p:sp>
      <p:sp>
        <p:nvSpPr>
          <p:cNvPr id="13" name="Slide Number Placeholder 12">
            <a:extLst>
              <a:ext uri="{FF2B5EF4-FFF2-40B4-BE49-F238E27FC236}">
                <a16:creationId xmlns:a16="http://schemas.microsoft.com/office/drawing/2014/main" id="{9485B961-9CC3-49B0-BE6A-ED0AA49163A6}"/>
              </a:ext>
            </a:extLst>
          </p:cNvPr>
          <p:cNvSpPr>
            <a:spLocks noGrp="1"/>
          </p:cNvSpPr>
          <p:nvPr>
            <p:ph type="sldNum" idx="12"/>
          </p:nvPr>
        </p:nvSpPr>
        <p:spPr>
          <a:xfrm>
            <a:off x="5256818" y="4757297"/>
            <a:ext cx="548700" cy="393600"/>
          </a:xfrm>
        </p:spPr>
        <p:txBody>
          <a:bodyPr/>
          <a:lstStyle/>
          <a:p>
            <a:pPr marL="0" lvl="0" indent="0" algn="r" rtl="0">
              <a:spcBef>
                <a:spcPts val="0"/>
              </a:spcBef>
              <a:spcAft>
                <a:spcPts val="0"/>
              </a:spcAft>
              <a:buNone/>
            </a:pPr>
            <a:fld id="{00000000-1234-1234-1234-123412341234}" type="slidenum">
              <a:rPr lang="en" smtClean="0"/>
              <a:t>9</a:t>
            </a:fld>
            <a:r>
              <a:rPr lang="en" dirty="0"/>
              <a:t>/35</a:t>
            </a:r>
          </a:p>
        </p:txBody>
      </p:sp>
    </p:spTree>
    <p:extLst>
      <p:ext uri="{BB962C8B-B14F-4D97-AF65-F5344CB8AC3E}">
        <p14:creationId xmlns:p14="http://schemas.microsoft.com/office/powerpoint/2010/main" val="395385544"/>
      </p:ext>
    </p:extLst>
  </p:cSld>
  <p:clrMapOvr>
    <a:masterClrMapping/>
  </p:clrMapOvr>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CFC64DB923884FBA9AFE1343A0B785" ma:contentTypeVersion="11" ma:contentTypeDescription="Create a new document." ma:contentTypeScope="" ma:versionID="8394c853d7a4af8a7a85fc5350078d7c">
  <xsd:schema xmlns:xsd="http://www.w3.org/2001/XMLSchema" xmlns:xs="http://www.w3.org/2001/XMLSchema" xmlns:p="http://schemas.microsoft.com/office/2006/metadata/properties" xmlns:ns3="95b651cb-32bb-4be5-9d0f-0aa8bf8a153c" xmlns:ns4="2c9c396d-2456-4ad1-809d-a272f6bb567a" targetNamespace="http://schemas.microsoft.com/office/2006/metadata/properties" ma:root="true" ma:fieldsID="133b3bb9ab61bc6b47d8948abe79763d" ns3:_="" ns4:_="">
    <xsd:import namespace="95b651cb-32bb-4be5-9d0f-0aa8bf8a153c"/>
    <xsd:import namespace="2c9c396d-2456-4ad1-809d-a272f6bb567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b651cb-32bb-4be5-9d0f-0aa8bf8a153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9c396d-2456-4ad1-809d-a272f6bb567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1A5061-4639-432F-B322-9C5097F50CE5}">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2c9c396d-2456-4ad1-809d-a272f6bb567a"/>
    <ds:schemaRef ds:uri="http://purl.org/dc/elements/1.1/"/>
    <ds:schemaRef ds:uri="95b651cb-32bb-4be5-9d0f-0aa8bf8a153c"/>
    <ds:schemaRef ds:uri="http://www.w3.org/XML/1998/namespace"/>
    <ds:schemaRef ds:uri="http://purl.org/dc/dcmitype/"/>
  </ds:schemaRefs>
</ds:datastoreItem>
</file>

<file path=customXml/itemProps2.xml><?xml version="1.0" encoding="utf-8"?>
<ds:datastoreItem xmlns:ds="http://schemas.openxmlformats.org/officeDocument/2006/customXml" ds:itemID="{F64D2690-2A82-43EB-9DB1-9142657D572A}">
  <ds:schemaRefs>
    <ds:schemaRef ds:uri="http://schemas.microsoft.com/sharepoint/v3/contenttype/forms"/>
  </ds:schemaRefs>
</ds:datastoreItem>
</file>

<file path=customXml/itemProps3.xml><?xml version="1.0" encoding="utf-8"?>
<ds:datastoreItem xmlns:ds="http://schemas.openxmlformats.org/officeDocument/2006/customXml" ds:itemID="{1C0312FD-1CE0-4375-B80F-98D60D519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b651cb-32bb-4be5-9d0f-0aa8bf8a153c"/>
    <ds:schemaRef ds:uri="2c9c396d-2456-4ad1-809d-a272f6bb56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1718</TotalTime>
  <Words>3257</Words>
  <Application>Microsoft Office PowerPoint</Application>
  <PresentationFormat>On-screen Show (16:9)</PresentationFormat>
  <Paragraphs>257</Paragraphs>
  <Slides>36</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Trebuchet MS</vt:lpstr>
      <vt:lpstr>Arial</vt:lpstr>
      <vt:lpstr>Wingdings 3</vt:lpstr>
      <vt:lpstr>Facet</vt:lpstr>
      <vt:lpstr>CERC BOT’s Pi Wars Journey  ’To boldly go where no Pi Bot has gone before’</vt:lpstr>
      <vt:lpstr>Contents</vt:lpstr>
      <vt:lpstr>Pi Wars 2019 - Recap</vt:lpstr>
      <vt:lpstr>The Beginning – Where Everything Started</vt:lpstr>
      <vt:lpstr>Team CERCBOT in the making</vt:lpstr>
      <vt:lpstr>Team CERCBOT’s Plan</vt:lpstr>
      <vt:lpstr>PowerPoint Presentation</vt:lpstr>
      <vt:lpstr>The Build of the Robots</vt:lpstr>
      <vt:lpstr>The Build – V1</vt:lpstr>
      <vt:lpstr>The Build – V2</vt:lpstr>
      <vt:lpstr>The Problems of the V2</vt:lpstr>
      <vt:lpstr>All this work leads to . . . </vt:lpstr>
      <vt:lpstr>The Build – V3</vt:lpstr>
      <vt:lpstr>The Build – V3</vt:lpstr>
      <vt:lpstr>The Build – V3</vt:lpstr>
      <vt:lpstr>The Build – V3</vt:lpstr>
      <vt:lpstr>The Build – V3</vt:lpstr>
      <vt:lpstr>Deep Dive Hubble Telescope Nebula Challenge </vt:lpstr>
      <vt:lpstr>Beginning with Nebula Challenge</vt:lpstr>
      <vt:lpstr>The A – Z of Problems  </vt:lpstr>
      <vt:lpstr>Open CV Compilation</vt:lpstr>
      <vt:lpstr>Robot’s eyes are too sensitive to shiny surfaces!</vt:lpstr>
      <vt:lpstr>AA Batteries … Only to be succeeded by LiPo!</vt:lpstr>
      <vt:lpstr>HSV vs. BGR… HSV wins!   </vt:lpstr>
      <vt:lpstr>Autonomous robot fails … Remote controlled robot wins!</vt:lpstr>
      <vt:lpstr>Control using Blue Dot </vt:lpstr>
      <vt:lpstr>The Problem of Ultrasonic Sensor</vt:lpstr>
      <vt:lpstr>The Testing Area/Testing Strategy</vt:lpstr>
      <vt:lpstr>Code Flow Chart-1</vt:lpstr>
      <vt:lpstr>Code Flow Chart-2</vt:lpstr>
      <vt:lpstr>Code Flow Chart-3</vt:lpstr>
      <vt:lpstr>Code Browse Through</vt:lpstr>
      <vt:lpstr>How we progressed through the final day</vt:lpstr>
      <vt:lpstr>How we progressed through the final day</vt:lpstr>
      <vt:lpstr>Acknowledgements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CERC BOT’s Pi Wars Journey  ’To boldly go where no Pi Bot has gone before’</dc:title>
  <dc:creator>Alok Sharma</dc:creator>
  <cp:lastModifiedBy>Alok Sharma</cp:lastModifiedBy>
  <cp:revision>1</cp:revision>
  <dcterms:created xsi:type="dcterms:W3CDTF">2019-09-28T13:55:12Z</dcterms:created>
  <dcterms:modified xsi:type="dcterms:W3CDTF">2019-10-12T12:06:24Z</dcterms:modified>
</cp:coreProperties>
</file>